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80" r:id="rId3"/>
    <p:sldId id="455" r:id="rId4"/>
    <p:sldId id="261" r:id="rId5"/>
    <p:sldId id="368" r:id="rId6"/>
    <p:sldId id="398" r:id="rId7"/>
    <p:sldId id="456" r:id="rId8"/>
    <p:sldId id="457" r:id="rId9"/>
    <p:sldId id="458" r:id="rId10"/>
    <p:sldId id="459" r:id="rId11"/>
    <p:sldId id="465" r:id="rId12"/>
    <p:sldId id="462" r:id="rId13"/>
    <p:sldId id="466" r:id="rId14"/>
    <p:sldId id="460" r:id="rId15"/>
    <p:sldId id="463" r:id="rId16"/>
    <p:sldId id="461" r:id="rId17"/>
    <p:sldId id="468" r:id="rId18"/>
    <p:sldId id="471" r:id="rId19"/>
    <p:sldId id="470" r:id="rId20"/>
    <p:sldId id="472" r:id="rId21"/>
    <p:sldId id="467" r:id="rId22"/>
    <p:sldId id="469" r:id="rId23"/>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06" autoAdjust="0"/>
    <p:restoredTop sz="94291" autoAdjust="0"/>
  </p:normalViewPr>
  <p:slideViewPr>
    <p:cSldViewPr snapToGrid="0">
      <p:cViewPr varScale="1">
        <p:scale>
          <a:sx n="68" d="100"/>
          <a:sy n="68" d="100"/>
        </p:scale>
        <p:origin x="1278"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C45B8-744B-4353-884E-DD041AA83FED}" type="datetimeFigureOut">
              <a:rPr lang="es-CL" smtClean="0"/>
              <a:t>25-05-2018</a:t>
            </a:fld>
            <a:endParaRPr lang="es-CL"/>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6E9B6-98F7-4BE9-8D3C-883410110E9E}" type="slidenum">
              <a:rPr lang="es-CL" smtClean="0"/>
              <a:t>‹#›</a:t>
            </a:fld>
            <a:endParaRPr lang="es-CL"/>
          </a:p>
        </p:txBody>
      </p:sp>
    </p:spTree>
    <p:extLst>
      <p:ext uri="{BB962C8B-B14F-4D97-AF65-F5344CB8AC3E}">
        <p14:creationId xmlns:p14="http://schemas.microsoft.com/office/powerpoint/2010/main" val="2867476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10"/>
          </p:nvPr>
        </p:nvSpPr>
        <p:spPr/>
        <p:txBody>
          <a:bodyPr/>
          <a:lstStyle/>
          <a:p>
            <a:fld id="{50F6E9B6-98F7-4BE9-8D3C-883410110E9E}" type="slidenum">
              <a:rPr lang="es-CL" smtClean="0"/>
              <a:t>2</a:t>
            </a:fld>
            <a:endParaRPr lang="es-CL"/>
          </a:p>
        </p:txBody>
      </p:sp>
    </p:spTree>
    <p:extLst>
      <p:ext uri="{BB962C8B-B14F-4D97-AF65-F5344CB8AC3E}">
        <p14:creationId xmlns:p14="http://schemas.microsoft.com/office/powerpoint/2010/main" val="2503489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10"/>
          </p:nvPr>
        </p:nvSpPr>
        <p:spPr/>
        <p:txBody>
          <a:bodyPr/>
          <a:lstStyle/>
          <a:p>
            <a:fld id="{2E5B571A-D3F6-49EB-BD2E-12184191859A}" type="slidenum">
              <a:rPr lang="es-CL" smtClean="0"/>
              <a:t>5</a:t>
            </a:fld>
            <a:endParaRPr lang="es-CL"/>
          </a:p>
        </p:txBody>
      </p:sp>
    </p:spTree>
    <p:extLst>
      <p:ext uri="{BB962C8B-B14F-4D97-AF65-F5344CB8AC3E}">
        <p14:creationId xmlns:p14="http://schemas.microsoft.com/office/powerpoint/2010/main" val="2658078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GRC: downloaded HG38</a:t>
            </a:r>
          </a:p>
          <a:p>
            <a:r>
              <a:rPr lang="es-CL" dirty="0"/>
              <a:t>USCS ¦ </a:t>
            </a:r>
            <a:r>
              <a:rPr lang="es-CL" dirty="0" err="1"/>
              <a:t>Downloads</a:t>
            </a:r>
            <a:r>
              <a:rPr lang="es-CL" dirty="0"/>
              <a:t> ¦ </a:t>
            </a:r>
            <a:r>
              <a:rPr lang="es-CL" dirty="0" err="1"/>
              <a:t>Humans</a:t>
            </a:r>
            <a:r>
              <a:rPr lang="es-CL" dirty="0"/>
              <a:t> </a:t>
            </a:r>
            <a:r>
              <a:rPr lang="es-CL" dirty="0" err="1"/>
              <a:t>to</a:t>
            </a:r>
            <a:r>
              <a:rPr lang="es-CL" dirty="0"/>
              <a:t> show </a:t>
            </a:r>
            <a:r>
              <a:rPr lang="es-CL" dirty="0" err="1"/>
              <a:t>every</a:t>
            </a:r>
            <a:r>
              <a:rPr lang="es-CL" dirty="0"/>
              <a:t> versión: http://hgdownload.soe.ucsc.edu/downloads.html#human</a:t>
            </a:r>
          </a:p>
        </p:txBody>
      </p:sp>
      <p:sp>
        <p:nvSpPr>
          <p:cNvPr id="4" name="Slide Number Placeholder 3"/>
          <p:cNvSpPr>
            <a:spLocks noGrp="1"/>
          </p:cNvSpPr>
          <p:nvPr>
            <p:ph type="sldNum" sz="quarter" idx="10"/>
          </p:nvPr>
        </p:nvSpPr>
        <p:spPr/>
        <p:txBody>
          <a:bodyPr/>
          <a:lstStyle/>
          <a:p>
            <a:fld id="{50F6E9B6-98F7-4BE9-8D3C-883410110E9E}" type="slidenum">
              <a:rPr lang="es-CL" smtClean="0"/>
              <a:t>6</a:t>
            </a:fld>
            <a:endParaRPr lang="es-CL"/>
          </a:p>
        </p:txBody>
      </p:sp>
    </p:spTree>
    <p:extLst>
      <p:ext uri="{BB962C8B-B14F-4D97-AF65-F5344CB8AC3E}">
        <p14:creationId xmlns:p14="http://schemas.microsoft.com/office/powerpoint/2010/main" val="967126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10"/>
          </p:nvPr>
        </p:nvSpPr>
        <p:spPr/>
        <p:txBody>
          <a:bodyPr/>
          <a:lstStyle/>
          <a:p>
            <a:fld id="{50F6E9B6-98F7-4BE9-8D3C-883410110E9E}" type="slidenum">
              <a:rPr lang="es-CL" smtClean="0"/>
              <a:t>7</a:t>
            </a:fld>
            <a:endParaRPr lang="es-CL"/>
          </a:p>
        </p:txBody>
      </p:sp>
    </p:spTree>
    <p:extLst>
      <p:ext uri="{BB962C8B-B14F-4D97-AF65-F5344CB8AC3E}">
        <p14:creationId xmlns:p14="http://schemas.microsoft.com/office/powerpoint/2010/main" val="144382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10"/>
          </p:nvPr>
        </p:nvSpPr>
        <p:spPr/>
        <p:txBody>
          <a:bodyPr/>
          <a:lstStyle/>
          <a:p>
            <a:fld id="{50F6E9B6-98F7-4BE9-8D3C-883410110E9E}" type="slidenum">
              <a:rPr lang="es-CL" smtClean="0"/>
              <a:t>10</a:t>
            </a:fld>
            <a:endParaRPr lang="es-CL"/>
          </a:p>
        </p:txBody>
      </p:sp>
    </p:spTree>
    <p:extLst>
      <p:ext uri="{BB962C8B-B14F-4D97-AF65-F5344CB8AC3E}">
        <p14:creationId xmlns:p14="http://schemas.microsoft.com/office/powerpoint/2010/main" val="2378115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7"/>
            <a:ext cx="7772400" cy="1470025"/>
          </a:xfrm>
        </p:spPr>
        <p:txBody>
          <a:bodyPr/>
          <a:lstStyle/>
          <a:p>
            <a:r>
              <a:rPr lang="en-US"/>
              <a:t>Click to edit Master title style</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s-ES"/>
          </a:p>
        </p:txBody>
      </p:sp>
      <p:sp>
        <p:nvSpPr>
          <p:cNvPr id="4" name="Marcador de fecha 3"/>
          <p:cNvSpPr>
            <a:spLocks noGrp="1"/>
          </p:cNvSpPr>
          <p:nvPr>
            <p:ph type="dt" sz="half" idx="10"/>
          </p:nvPr>
        </p:nvSpPr>
        <p:spPr/>
        <p:txBody>
          <a:bodyPr/>
          <a:lstStyle/>
          <a:p>
            <a:fld id="{4DD65114-D174-4879-BD2E-8407E521E03F}" type="datetimeFigureOut">
              <a:rPr lang="es-CL" smtClean="0"/>
              <a:t>25-05-2018</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F8483836-5A22-4503-97E3-ACF4756FED6C}" type="slidenum">
              <a:rPr lang="es-CL" smtClean="0"/>
              <a:t>‹#›</a:t>
            </a:fld>
            <a:endParaRPr lang="es-CL"/>
          </a:p>
        </p:txBody>
      </p:sp>
    </p:spTree>
    <p:extLst>
      <p:ext uri="{BB962C8B-B14F-4D97-AF65-F5344CB8AC3E}">
        <p14:creationId xmlns:p14="http://schemas.microsoft.com/office/powerpoint/2010/main" val="4063475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es-ES"/>
          </a:p>
        </p:txBody>
      </p:sp>
      <p:sp>
        <p:nvSpPr>
          <p:cNvPr id="3" name="Marcador de texto vertical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Marcador de fecha 3"/>
          <p:cNvSpPr>
            <a:spLocks noGrp="1"/>
          </p:cNvSpPr>
          <p:nvPr>
            <p:ph type="dt" sz="half" idx="10"/>
          </p:nvPr>
        </p:nvSpPr>
        <p:spPr/>
        <p:txBody>
          <a:bodyPr/>
          <a:lstStyle/>
          <a:p>
            <a:fld id="{4DD65114-D174-4879-BD2E-8407E521E03F}" type="datetimeFigureOut">
              <a:rPr lang="es-CL" smtClean="0"/>
              <a:t>25-05-2018</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F8483836-5A22-4503-97E3-ACF4756FED6C}" type="slidenum">
              <a:rPr lang="es-CL" smtClean="0"/>
              <a:t>‹#›</a:t>
            </a:fld>
            <a:endParaRPr lang="es-CL"/>
          </a:p>
        </p:txBody>
      </p:sp>
    </p:spTree>
    <p:extLst>
      <p:ext uri="{BB962C8B-B14F-4D97-AF65-F5344CB8AC3E}">
        <p14:creationId xmlns:p14="http://schemas.microsoft.com/office/powerpoint/2010/main" val="1268432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40"/>
            <a:ext cx="2057400" cy="5851525"/>
          </a:xfrm>
        </p:spPr>
        <p:txBody>
          <a:bodyPr vert="eaVert"/>
          <a:lstStyle/>
          <a:p>
            <a:r>
              <a:rPr lang="en-US"/>
              <a:t>Click to edit Master title style</a:t>
            </a:r>
            <a:endParaRPr lang="es-ES"/>
          </a:p>
        </p:txBody>
      </p:sp>
      <p:sp>
        <p:nvSpPr>
          <p:cNvPr id="3" name="Marcador de texto vertical 2"/>
          <p:cNvSpPr>
            <a:spLocks noGrp="1"/>
          </p:cNvSpPr>
          <p:nvPr>
            <p:ph type="body" orient="vert" idx="1"/>
          </p:nvPr>
        </p:nvSpPr>
        <p:spPr>
          <a:xfrm>
            <a:off x="457200" y="274640"/>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Marcador de fecha 3"/>
          <p:cNvSpPr>
            <a:spLocks noGrp="1"/>
          </p:cNvSpPr>
          <p:nvPr>
            <p:ph type="dt" sz="half" idx="10"/>
          </p:nvPr>
        </p:nvSpPr>
        <p:spPr/>
        <p:txBody>
          <a:bodyPr/>
          <a:lstStyle/>
          <a:p>
            <a:fld id="{4DD65114-D174-4879-BD2E-8407E521E03F}" type="datetimeFigureOut">
              <a:rPr lang="es-CL" smtClean="0"/>
              <a:t>25-05-2018</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F8483836-5A22-4503-97E3-ACF4756FED6C}" type="slidenum">
              <a:rPr lang="es-CL" smtClean="0"/>
              <a:t>‹#›</a:t>
            </a:fld>
            <a:endParaRPr lang="es-CL"/>
          </a:p>
        </p:txBody>
      </p:sp>
    </p:spTree>
    <p:extLst>
      <p:ext uri="{BB962C8B-B14F-4D97-AF65-F5344CB8AC3E}">
        <p14:creationId xmlns:p14="http://schemas.microsoft.com/office/powerpoint/2010/main" val="3818369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lvl1pPr>
              <a:defRPr sz="3200" b="1">
                <a:solidFill>
                  <a:schemeClr val="tx1">
                    <a:lumMod val="85000"/>
                    <a:lumOff val="15000"/>
                  </a:schemeClr>
                </a:solidFill>
              </a:defRPr>
            </a:lvl1pPr>
          </a:lstStyle>
          <a:p>
            <a:r>
              <a:rPr lang="en-US"/>
              <a:t>Click to edit Master title style</a:t>
            </a:r>
            <a:endParaRPr lang="es-ES" dirty="0"/>
          </a:p>
        </p:txBody>
      </p:sp>
      <p:sp>
        <p:nvSpPr>
          <p:cNvPr id="3" name="Marcador de contenido 2"/>
          <p:cNvSpPr>
            <a:spLocks noGrp="1"/>
          </p:cNvSpPr>
          <p:nvPr>
            <p:ph idx="1"/>
          </p:nvPr>
        </p:nvSpPr>
        <p:spPr/>
        <p:txBody>
          <a:bodyPr/>
          <a:lstStyle>
            <a:lvl1pPr>
              <a:defRPr sz="2800">
                <a:solidFill>
                  <a:schemeClr val="tx1">
                    <a:lumMod val="85000"/>
                    <a:lumOff val="15000"/>
                  </a:schemeClr>
                </a:solidFill>
              </a:defRPr>
            </a:lvl1pPr>
            <a:lvl2pPr marL="742950" indent="-285750">
              <a:buFont typeface="Arial" panose="020B0604020202020204" pitchFamily="34" charset="0"/>
              <a:buChar char="•"/>
              <a:defRPr sz="2400">
                <a:solidFill>
                  <a:schemeClr val="tx1">
                    <a:lumMod val="85000"/>
                    <a:lumOff val="15000"/>
                  </a:schemeClr>
                </a:solidFill>
              </a:defRPr>
            </a:lvl2pPr>
            <a:lvl3pPr>
              <a:defRPr sz="2000">
                <a:solidFill>
                  <a:schemeClr val="tx1">
                    <a:lumMod val="85000"/>
                    <a:lumOff val="15000"/>
                  </a:schemeClr>
                </a:solidFill>
              </a:defRPr>
            </a:lvl3pPr>
            <a:lvl4pPr marL="1657350" indent="-285750">
              <a:buFont typeface="Arial" panose="020B0604020202020204" pitchFamily="34" charset="0"/>
              <a:buChar char="•"/>
              <a:defRPr sz="1800">
                <a:solidFill>
                  <a:schemeClr val="tx1">
                    <a:lumMod val="85000"/>
                    <a:lumOff val="15000"/>
                  </a:schemeClr>
                </a:solidFill>
              </a:defRPr>
            </a:lvl4pPr>
            <a:lvl5pPr>
              <a:defRPr>
                <a:solidFill>
                  <a:schemeClr val="tx1">
                    <a:lumMod val="85000"/>
                    <a:lumOff val="1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dirty="0"/>
          </a:p>
        </p:txBody>
      </p:sp>
      <p:sp>
        <p:nvSpPr>
          <p:cNvPr id="4" name="Marcador de fecha 3"/>
          <p:cNvSpPr>
            <a:spLocks noGrp="1"/>
          </p:cNvSpPr>
          <p:nvPr>
            <p:ph type="dt" sz="half" idx="10"/>
          </p:nvPr>
        </p:nvSpPr>
        <p:spPr/>
        <p:txBody>
          <a:bodyPr/>
          <a:lstStyle/>
          <a:p>
            <a:fld id="{4DD65114-D174-4879-BD2E-8407E521E03F}" type="datetimeFigureOut">
              <a:rPr lang="es-CL" smtClean="0"/>
              <a:t>25-05-2018</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F8483836-5A22-4503-97E3-ACF4756FED6C}" type="slidenum">
              <a:rPr lang="es-CL" smtClean="0"/>
              <a:t>‹#›</a:t>
            </a:fld>
            <a:endParaRPr lang="es-CL"/>
          </a:p>
        </p:txBody>
      </p:sp>
    </p:spTree>
    <p:extLst>
      <p:ext uri="{BB962C8B-B14F-4D97-AF65-F5344CB8AC3E}">
        <p14:creationId xmlns:p14="http://schemas.microsoft.com/office/powerpoint/2010/main" val="3802615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Marcador de fecha 3"/>
          <p:cNvSpPr>
            <a:spLocks noGrp="1"/>
          </p:cNvSpPr>
          <p:nvPr>
            <p:ph type="dt" sz="half" idx="10"/>
          </p:nvPr>
        </p:nvSpPr>
        <p:spPr/>
        <p:txBody>
          <a:bodyPr/>
          <a:lstStyle/>
          <a:p>
            <a:fld id="{4DD65114-D174-4879-BD2E-8407E521E03F}" type="datetimeFigureOut">
              <a:rPr lang="es-CL" smtClean="0"/>
              <a:t>25-05-2018</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F8483836-5A22-4503-97E3-ACF4756FED6C}" type="slidenum">
              <a:rPr lang="es-CL" smtClean="0"/>
              <a:t>‹#›</a:t>
            </a:fld>
            <a:endParaRPr lang="es-CL"/>
          </a:p>
        </p:txBody>
      </p:sp>
    </p:spTree>
    <p:extLst>
      <p:ext uri="{BB962C8B-B14F-4D97-AF65-F5344CB8AC3E}">
        <p14:creationId xmlns:p14="http://schemas.microsoft.com/office/powerpoint/2010/main" val="2269470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es-ES"/>
          </a:p>
        </p:txBody>
      </p:sp>
      <p:sp>
        <p:nvSpPr>
          <p:cNvPr id="3" name="Marcador de contenido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Marcador de contenido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Marcador de fecha 4"/>
          <p:cNvSpPr>
            <a:spLocks noGrp="1"/>
          </p:cNvSpPr>
          <p:nvPr>
            <p:ph type="dt" sz="half" idx="10"/>
          </p:nvPr>
        </p:nvSpPr>
        <p:spPr/>
        <p:txBody>
          <a:bodyPr/>
          <a:lstStyle/>
          <a:p>
            <a:fld id="{4DD65114-D174-4879-BD2E-8407E521E03F}" type="datetimeFigureOut">
              <a:rPr lang="es-CL" smtClean="0"/>
              <a:t>25-05-2018</a:t>
            </a:fld>
            <a:endParaRPr lang="es-CL"/>
          </a:p>
        </p:txBody>
      </p:sp>
      <p:sp>
        <p:nvSpPr>
          <p:cNvPr id="6" name="Marcador de pie de página 5"/>
          <p:cNvSpPr>
            <a:spLocks noGrp="1"/>
          </p:cNvSpPr>
          <p:nvPr>
            <p:ph type="ftr" sz="quarter" idx="11"/>
          </p:nvPr>
        </p:nvSpPr>
        <p:spPr/>
        <p:txBody>
          <a:bodyPr/>
          <a:lstStyle/>
          <a:p>
            <a:endParaRPr lang="es-CL"/>
          </a:p>
        </p:txBody>
      </p:sp>
      <p:sp>
        <p:nvSpPr>
          <p:cNvPr id="7" name="Marcador de número de diapositiva 6"/>
          <p:cNvSpPr>
            <a:spLocks noGrp="1"/>
          </p:cNvSpPr>
          <p:nvPr>
            <p:ph type="sldNum" sz="quarter" idx="12"/>
          </p:nvPr>
        </p:nvSpPr>
        <p:spPr/>
        <p:txBody>
          <a:bodyPr/>
          <a:lstStyle/>
          <a:p>
            <a:fld id="{F8483836-5A22-4503-97E3-ACF4756FED6C}" type="slidenum">
              <a:rPr lang="es-CL" smtClean="0"/>
              <a:t>‹#›</a:t>
            </a:fld>
            <a:endParaRPr lang="es-CL"/>
          </a:p>
        </p:txBody>
      </p:sp>
    </p:spTree>
    <p:extLst>
      <p:ext uri="{BB962C8B-B14F-4D97-AF65-F5344CB8AC3E}">
        <p14:creationId xmlns:p14="http://schemas.microsoft.com/office/powerpoint/2010/main" val="50854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n-US"/>
              <a:t>Click to edit Master title style</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Marcador de texto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Marcador de contenido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Marcador de fecha 6"/>
          <p:cNvSpPr>
            <a:spLocks noGrp="1"/>
          </p:cNvSpPr>
          <p:nvPr>
            <p:ph type="dt" sz="half" idx="10"/>
          </p:nvPr>
        </p:nvSpPr>
        <p:spPr/>
        <p:txBody>
          <a:bodyPr/>
          <a:lstStyle/>
          <a:p>
            <a:fld id="{4DD65114-D174-4879-BD2E-8407E521E03F}" type="datetimeFigureOut">
              <a:rPr lang="es-CL" smtClean="0"/>
              <a:t>25-05-2018</a:t>
            </a:fld>
            <a:endParaRPr lang="es-CL"/>
          </a:p>
        </p:txBody>
      </p:sp>
      <p:sp>
        <p:nvSpPr>
          <p:cNvPr id="8" name="Marcador de pie de página 7"/>
          <p:cNvSpPr>
            <a:spLocks noGrp="1"/>
          </p:cNvSpPr>
          <p:nvPr>
            <p:ph type="ftr" sz="quarter" idx="11"/>
          </p:nvPr>
        </p:nvSpPr>
        <p:spPr/>
        <p:txBody>
          <a:bodyPr/>
          <a:lstStyle/>
          <a:p>
            <a:endParaRPr lang="es-CL"/>
          </a:p>
        </p:txBody>
      </p:sp>
      <p:sp>
        <p:nvSpPr>
          <p:cNvPr id="9" name="Marcador de número de diapositiva 8"/>
          <p:cNvSpPr>
            <a:spLocks noGrp="1"/>
          </p:cNvSpPr>
          <p:nvPr>
            <p:ph type="sldNum" sz="quarter" idx="12"/>
          </p:nvPr>
        </p:nvSpPr>
        <p:spPr/>
        <p:txBody>
          <a:bodyPr/>
          <a:lstStyle/>
          <a:p>
            <a:fld id="{F8483836-5A22-4503-97E3-ACF4756FED6C}" type="slidenum">
              <a:rPr lang="es-CL" smtClean="0"/>
              <a:t>‹#›</a:t>
            </a:fld>
            <a:endParaRPr lang="es-CL"/>
          </a:p>
        </p:txBody>
      </p:sp>
    </p:spTree>
    <p:extLst>
      <p:ext uri="{BB962C8B-B14F-4D97-AF65-F5344CB8AC3E}">
        <p14:creationId xmlns:p14="http://schemas.microsoft.com/office/powerpoint/2010/main" val="2015268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es-ES"/>
          </a:p>
        </p:txBody>
      </p:sp>
      <p:sp>
        <p:nvSpPr>
          <p:cNvPr id="3" name="Marcador de fecha 2"/>
          <p:cNvSpPr>
            <a:spLocks noGrp="1"/>
          </p:cNvSpPr>
          <p:nvPr>
            <p:ph type="dt" sz="half" idx="10"/>
          </p:nvPr>
        </p:nvSpPr>
        <p:spPr/>
        <p:txBody>
          <a:bodyPr/>
          <a:lstStyle/>
          <a:p>
            <a:fld id="{4DD65114-D174-4879-BD2E-8407E521E03F}" type="datetimeFigureOut">
              <a:rPr lang="es-CL" smtClean="0"/>
              <a:t>25-05-2018</a:t>
            </a:fld>
            <a:endParaRPr lang="es-CL"/>
          </a:p>
        </p:txBody>
      </p:sp>
      <p:sp>
        <p:nvSpPr>
          <p:cNvPr id="4" name="Marcador de pie de página 3"/>
          <p:cNvSpPr>
            <a:spLocks noGrp="1"/>
          </p:cNvSpPr>
          <p:nvPr>
            <p:ph type="ftr" sz="quarter" idx="11"/>
          </p:nvPr>
        </p:nvSpPr>
        <p:spPr/>
        <p:txBody>
          <a:bodyPr/>
          <a:lstStyle/>
          <a:p>
            <a:endParaRPr lang="es-CL"/>
          </a:p>
        </p:txBody>
      </p:sp>
      <p:sp>
        <p:nvSpPr>
          <p:cNvPr id="5" name="Marcador de número de diapositiva 4"/>
          <p:cNvSpPr>
            <a:spLocks noGrp="1"/>
          </p:cNvSpPr>
          <p:nvPr>
            <p:ph type="sldNum" sz="quarter" idx="12"/>
          </p:nvPr>
        </p:nvSpPr>
        <p:spPr/>
        <p:txBody>
          <a:bodyPr/>
          <a:lstStyle/>
          <a:p>
            <a:fld id="{F8483836-5A22-4503-97E3-ACF4756FED6C}" type="slidenum">
              <a:rPr lang="es-CL" smtClean="0"/>
              <a:t>‹#›</a:t>
            </a:fld>
            <a:endParaRPr lang="es-CL"/>
          </a:p>
        </p:txBody>
      </p:sp>
    </p:spTree>
    <p:extLst>
      <p:ext uri="{BB962C8B-B14F-4D97-AF65-F5344CB8AC3E}">
        <p14:creationId xmlns:p14="http://schemas.microsoft.com/office/powerpoint/2010/main" val="316160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DD65114-D174-4879-BD2E-8407E521E03F}" type="datetimeFigureOut">
              <a:rPr lang="es-CL" smtClean="0"/>
              <a:t>25-05-2018</a:t>
            </a:fld>
            <a:endParaRPr lang="es-CL"/>
          </a:p>
        </p:txBody>
      </p:sp>
      <p:sp>
        <p:nvSpPr>
          <p:cNvPr id="3" name="Marcador de pie de página 2"/>
          <p:cNvSpPr>
            <a:spLocks noGrp="1"/>
          </p:cNvSpPr>
          <p:nvPr>
            <p:ph type="ftr" sz="quarter" idx="11"/>
          </p:nvPr>
        </p:nvSpPr>
        <p:spPr/>
        <p:txBody>
          <a:bodyPr/>
          <a:lstStyle/>
          <a:p>
            <a:endParaRPr lang="es-CL"/>
          </a:p>
        </p:txBody>
      </p:sp>
      <p:sp>
        <p:nvSpPr>
          <p:cNvPr id="4" name="Marcador de número de diapositiva 3"/>
          <p:cNvSpPr>
            <a:spLocks noGrp="1"/>
          </p:cNvSpPr>
          <p:nvPr>
            <p:ph type="sldNum" sz="quarter" idx="12"/>
          </p:nvPr>
        </p:nvSpPr>
        <p:spPr/>
        <p:txBody>
          <a:bodyPr/>
          <a:lstStyle/>
          <a:p>
            <a:fld id="{F8483836-5A22-4503-97E3-ACF4756FED6C}" type="slidenum">
              <a:rPr lang="es-CL" smtClean="0"/>
              <a:t>‹#›</a:t>
            </a:fld>
            <a:endParaRPr lang="es-CL"/>
          </a:p>
        </p:txBody>
      </p:sp>
    </p:spTree>
    <p:extLst>
      <p:ext uri="{BB962C8B-B14F-4D97-AF65-F5344CB8AC3E}">
        <p14:creationId xmlns:p14="http://schemas.microsoft.com/office/powerpoint/2010/main" val="3486497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endParaRPr lang="es-ES"/>
          </a:p>
        </p:txBody>
      </p:sp>
      <p:sp>
        <p:nvSpPr>
          <p:cNvPr id="3" name="Marcador de contenido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Marcador de texto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Marcador de fecha 4"/>
          <p:cNvSpPr>
            <a:spLocks noGrp="1"/>
          </p:cNvSpPr>
          <p:nvPr>
            <p:ph type="dt" sz="half" idx="10"/>
          </p:nvPr>
        </p:nvSpPr>
        <p:spPr/>
        <p:txBody>
          <a:bodyPr/>
          <a:lstStyle/>
          <a:p>
            <a:fld id="{4DD65114-D174-4879-BD2E-8407E521E03F}" type="datetimeFigureOut">
              <a:rPr lang="es-CL" smtClean="0"/>
              <a:t>25-05-2018</a:t>
            </a:fld>
            <a:endParaRPr lang="es-CL"/>
          </a:p>
        </p:txBody>
      </p:sp>
      <p:sp>
        <p:nvSpPr>
          <p:cNvPr id="6" name="Marcador de pie de página 5"/>
          <p:cNvSpPr>
            <a:spLocks noGrp="1"/>
          </p:cNvSpPr>
          <p:nvPr>
            <p:ph type="ftr" sz="quarter" idx="11"/>
          </p:nvPr>
        </p:nvSpPr>
        <p:spPr/>
        <p:txBody>
          <a:bodyPr/>
          <a:lstStyle/>
          <a:p>
            <a:endParaRPr lang="es-CL"/>
          </a:p>
        </p:txBody>
      </p:sp>
      <p:sp>
        <p:nvSpPr>
          <p:cNvPr id="7" name="Marcador de número de diapositiva 6"/>
          <p:cNvSpPr>
            <a:spLocks noGrp="1"/>
          </p:cNvSpPr>
          <p:nvPr>
            <p:ph type="sldNum" sz="quarter" idx="12"/>
          </p:nvPr>
        </p:nvSpPr>
        <p:spPr/>
        <p:txBody>
          <a:bodyPr/>
          <a:lstStyle/>
          <a:p>
            <a:fld id="{F8483836-5A22-4503-97E3-ACF4756FED6C}" type="slidenum">
              <a:rPr lang="es-CL" smtClean="0"/>
              <a:t>‹#›</a:t>
            </a:fld>
            <a:endParaRPr lang="es-CL"/>
          </a:p>
        </p:txBody>
      </p:sp>
    </p:spTree>
    <p:extLst>
      <p:ext uri="{BB962C8B-B14F-4D97-AF65-F5344CB8AC3E}">
        <p14:creationId xmlns:p14="http://schemas.microsoft.com/office/powerpoint/2010/main" val="4038306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s-ES"/>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Marcador de fecha 4"/>
          <p:cNvSpPr>
            <a:spLocks noGrp="1"/>
          </p:cNvSpPr>
          <p:nvPr>
            <p:ph type="dt" sz="half" idx="10"/>
          </p:nvPr>
        </p:nvSpPr>
        <p:spPr/>
        <p:txBody>
          <a:bodyPr/>
          <a:lstStyle/>
          <a:p>
            <a:fld id="{4DD65114-D174-4879-BD2E-8407E521E03F}" type="datetimeFigureOut">
              <a:rPr lang="es-CL" smtClean="0"/>
              <a:t>25-05-2018</a:t>
            </a:fld>
            <a:endParaRPr lang="es-CL"/>
          </a:p>
        </p:txBody>
      </p:sp>
      <p:sp>
        <p:nvSpPr>
          <p:cNvPr id="6" name="Marcador de pie de página 5"/>
          <p:cNvSpPr>
            <a:spLocks noGrp="1"/>
          </p:cNvSpPr>
          <p:nvPr>
            <p:ph type="ftr" sz="quarter" idx="11"/>
          </p:nvPr>
        </p:nvSpPr>
        <p:spPr/>
        <p:txBody>
          <a:bodyPr/>
          <a:lstStyle/>
          <a:p>
            <a:endParaRPr lang="es-CL"/>
          </a:p>
        </p:txBody>
      </p:sp>
      <p:sp>
        <p:nvSpPr>
          <p:cNvPr id="7" name="Marcador de número de diapositiva 6"/>
          <p:cNvSpPr>
            <a:spLocks noGrp="1"/>
          </p:cNvSpPr>
          <p:nvPr>
            <p:ph type="sldNum" sz="quarter" idx="12"/>
          </p:nvPr>
        </p:nvSpPr>
        <p:spPr/>
        <p:txBody>
          <a:bodyPr/>
          <a:lstStyle/>
          <a:p>
            <a:fld id="{F8483836-5A22-4503-97E3-ACF4756FED6C}" type="slidenum">
              <a:rPr lang="es-CL" smtClean="0"/>
              <a:t>‹#›</a:t>
            </a:fld>
            <a:endParaRPr lang="es-CL"/>
          </a:p>
        </p:txBody>
      </p:sp>
    </p:spTree>
    <p:extLst>
      <p:ext uri="{BB962C8B-B14F-4D97-AF65-F5344CB8AC3E}">
        <p14:creationId xmlns:p14="http://schemas.microsoft.com/office/powerpoint/2010/main" val="2400744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dirty="0"/>
              <a:t>Clic para editar título</a:t>
            </a:r>
            <a:endParaRPr lang="es-ES" dirty="0"/>
          </a:p>
        </p:txBody>
      </p:sp>
      <p:sp>
        <p:nvSpPr>
          <p:cNvPr id="3" name="Marcador de texto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D65114-D174-4879-BD2E-8407E521E03F}" type="datetimeFigureOut">
              <a:rPr lang="es-CL" smtClean="0"/>
              <a:t>25-05-2018</a:t>
            </a:fld>
            <a:endParaRPr lang="es-CL"/>
          </a:p>
        </p:txBody>
      </p:sp>
      <p:sp>
        <p:nvSpPr>
          <p:cNvPr id="5" name="Marcador de pie de página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483836-5A22-4503-97E3-ACF4756FED6C}" type="slidenum">
              <a:rPr lang="es-CL" smtClean="0"/>
              <a:t>‹#›</a:t>
            </a:fld>
            <a:endParaRPr lang="es-CL"/>
          </a:p>
        </p:txBody>
      </p:sp>
    </p:spTree>
    <p:extLst>
      <p:ext uri="{BB962C8B-B14F-4D97-AF65-F5344CB8AC3E}">
        <p14:creationId xmlns:p14="http://schemas.microsoft.com/office/powerpoint/2010/main" val="20914968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omim.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enome.ucsc.edu/FAQ/FAQformat.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hyperlink" Target="https://genome.ucsc.ed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ncbi.nlm.nih.gov/grc/human"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genome.ucsc.edu/cgi-bin/hgTracks?db=hg38&amp;lastVirtModeType=default&amp;lastVirtModeExtraState=&amp;virtModeType=default&amp;virtMode=0&amp;nonVirtPosition=&amp;position=chr8:11732020-11732157&amp;hgsid=668629361_Dzpvtz0CWfao61AQVy44YPOsaI0U"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A7571-3517-422F-9BF3-67F023019961}"/>
              </a:ext>
            </a:extLst>
          </p:cNvPr>
          <p:cNvSpPr>
            <a:spLocks noGrp="1"/>
          </p:cNvSpPr>
          <p:nvPr>
            <p:ph type="ctrTitle"/>
          </p:nvPr>
        </p:nvSpPr>
        <p:spPr/>
        <p:txBody>
          <a:bodyPr>
            <a:normAutofit/>
          </a:bodyPr>
          <a:lstStyle/>
          <a:p>
            <a:r>
              <a:rPr lang="es-CL" b="1" dirty="0">
                <a:ln>
                  <a:prstDash val="solid"/>
                </a:ln>
                <a:solidFill>
                  <a:schemeClr val="tx1">
                    <a:lumMod val="85000"/>
                    <a:lumOff val="15000"/>
                  </a:schemeClr>
                </a:solidFill>
                <a:cs typeface="News Gothic MT"/>
              </a:rPr>
              <a:t>INB400: Visualización Científica</a:t>
            </a:r>
            <a:endParaRPr lang="es-CL" dirty="0"/>
          </a:p>
        </p:txBody>
      </p:sp>
      <p:sp>
        <p:nvSpPr>
          <p:cNvPr id="3" name="Subtitle 2">
            <a:extLst>
              <a:ext uri="{FF2B5EF4-FFF2-40B4-BE49-F238E27FC236}">
                <a16:creationId xmlns:a16="http://schemas.microsoft.com/office/drawing/2014/main" id="{D1EAEE90-51C2-457C-99CD-402A8A5A7CE6}"/>
              </a:ext>
            </a:extLst>
          </p:cNvPr>
          <p:cNvSpPr>
            <a:spLocks noGrp="1"/>
          </p:cNvSpPr>
          <p:nvPr>
            <p:ph type="subTitle" idx="1"/>
          </p:nvPr>
        </p:nvSpPr>
        <p:spPr/>
        <p:txBody>
          <a:bodyPr/>
          <a:lstStyle/>
          <a:p>
            <a:r>
              <a:rPr lang="es-CL" dirty="0">
                <a:latin typeface="Book Antiqua"/>
                <a:cs typeface="Book Antiqua"/>
              </a:rPr>
              <a:t>Dr. Matthieu J. Miossec</a:t>
            </a:r>
          </a:p>
          <a:p>
            <a:endParaRPr lang="es-CL" dirty="0"/>
          </a:p>
        </p:txBody>
      </p:sp>
    </p:spTree>
    <p:extLst>
      <p:ext uri="{BB962C8B-B14F-4D97-AF65-F5344CB8AC3E}">
        <p14:creationId xmlns:p14="http://schemas.microsoft.com/office/powerpoint/2010/main" val="2066001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B2387-ECBA-474A-BE28-697E5CCA8038}"/>
              </a:ext>
            </a:extLst>
          </p:cNvPr>
          <p:cNvSpPr>
            <a:spLocks noGrp="1"/>
          </p:cNvSpPr>
          <p:nvPr>
            <p:ph type="title"/>
          </p:nvPr>
        </p:nvSpPr>
        <p:spPr/>
        <p:txBody>
          <a:bodyPr/>
          <a:lstStyle/>
          <a:p>
            <a:r>
              <a:rPr lang="es-CL" dirty="0"/>
              <a:t>OMIM - Variantes Alélicas </a:t>
            </a:r>
            <a:br>
              <a:rPr lang="es-CL" dirty="0"/>
            </a:br>
            <a:r>
              <a:rPr lang="es-CL" dirty="0"/>
              <a:t>(y Otras Anotaciones)</a:t>
            </a:r>
          </a:p>
        </p:txBody>
      </p:sp>
      <p:sp>
        <p:nvSpPr>
          <p:cNvPr id="7" name="Content Placeholder 2">
            <a:extLst>
              <a:ext uri="{FF2B5EF4-FFF2-40B4-BE49-F238E27FC236}">
                <a16:creationId xmlns:a16="http://schemas.microsoft.com/office/drawing/2014/main" id="{095E9377-F901-48E8-BF33-ECA029B7406F}"/>
              </a:ext>
            </a:extLst>
          </p:cNvPr>
          <p:cNvSpPr>
            <a:spLocks noGrp="1"/>
          </p:cNvSpPr>
          <p:nvPr>
            <p:ph idx="1"/>
          </p:nvPr>
        </p:nvSpPr>
        <p:spPr>
          <a:xfrm>
            <a:off x="457200" y="1600202"/>
            <a:ext cx="8229600" cy="4525963"/>
          </a:xfrm>
        </p:spPr>
        <p:txBody>
          <a:bodyPr/>
          <a:lstStyle/>
          <a:p>
            <a:r>
              <a:rPr lang="es-CL" dirty="0"/>
              <a:t>El genoma humano es lleno de variaciones alélicas que hacen la diversidad humana.</a:t>
            </a:r>
          </a:p>
          <a:p>
            <a:pPr lvl="1"/>
            <a:r>
              <a:rPr lang="es-CL" dirty="0"/>
              <a:t>No se puede representar toda esa diversidad en un único genoma de referencia.</a:t>
            </a:r>
          </a:p>
          <a:p>
            <a:pPr lvl="2"/>
            <a:r>
              <a:rPr lang="es-CL" dirty="0"/>
              <a:t>El track ‘OMIM </a:t>
            </a:r>
            <a:r>
              <a:rPr lang="es-CL" dirty="0" err="1"/>
              <a:t>Allelic</a:t>
            </a:r>
            <a:r>
              <a:rPr lang="es-CL" dirty="0"/>
              <a:t> </a:t>
            </a:r>
            <a:r>
              <a:rPr lang="es-CL" dirty="0" err="1"/>
              <a:t>Variants</a:t>
            </a:r>
            <a:r>
              <a:rPr lang="es-CL" dirty="0"/>
              <a:t>’ muestra variantes alélicas descritas en el compendio </a:t>
            </a:r>
            <a:r>
              <a:rPr lang="es-CL" dirty="0">
                <a:hlinkClick r:id="rId3"/>
              </a:rPr>
              <a:t>OMIM</a:t>
            </a:r>
            <a:r>
              <a:rPr lang="es-CL" dirty="0"/>
              <a:t>. </a:t>
            </a:r>
          </a:p>
        </p:txBody>
      </p:sp>
      <p:pic>
        <p:nvPicPr>
          <p:cNvPr id="5" name="Picture 4">
            <a:extLst>
              <a:ext uri="{FF2B5EF4-FFF2-40B4-BE49-F238E27FC236}">
                <a16:creationId xmlns:a16="http://schemas.microsoft.com/office/drawing/2014/main" id="{FF5AAD8B-0CC2-4B38-B73E-60E87D30F475}"/>
              </a:ext>
            </a:extLst>
          </p:cNvPr>
          <p:cNvPicPr>
            <a:picLocks noChangeAspect="1"/>
          </p:cNvPicPr>
          <p:nvPr/>
        </p:nvPicPr>
        <p:blipFill rotWithShape="1">
          <a:blip r:embed="rId4"/>
          <a:srcRect b="3555"/>
          <a:stretch/>
        </p:blipFill>
        <p:spPr>
          <a:xfrm>
            <a:off x="0" y="4058987"/>
            <a:ext cx="9086850" cy="2397622"/>
          </a:xfrm>
          <a:prstGeom prst="rect">
            <a:avLst/>
          </a:prstGeom>
        </p:spPr>
      </p:pic>
      <p:sp>
        <p:nvSpPr>
          <p:cNvPr id="8" name="Oval 7">
            <a:extLst>
              <a:ext uri="{FF2B5EF4-FFF2-40B4-BE49-F238E27FC236}">
                <a16:creationId xmlns:a16="http://schemas.microsoft.com/office/drawing/2014/main" id="{BBFA053B-21DE-46B0-94F0-1B812F275540}"/>
              </a:ext>
            </a:extLst>
          </p:cNvPr>
          <p:cNvSpPr/>
          <p:nvPr/>
        </p:nvSpPr>
        <p:spPr>
          <a:xfrm>
            <a:off x="2171700" y="5121023"/>
            <a:ext cx="1600200" cy="180975"/>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L"/>
          </a:p>
        </p:txBody>
      </p:sp>
      <p:sp>
        <p:nvSpPr>
          <p:cNvPr id="9" name="TextBox 8">
            <a:extLst>
              <a:ext uri="{FF2B5EF4-FFF2-40B4-BE49-F238E27FC236}">
                <a16:creationId xmlns:a16="http://schemas.microsoft.com/office/drawing/2014/main" id="{F7AA178C-A079-4733-8B6D-3CEB90E67E59}"/>
              </a:ext>
            </a:extLst>
          </p:cNvPr>
          <p:cNvSpPr txBox="1"/>
          <p:nvPr/>
        </p:nvSpPr>
        <p:spPr>
          <a:xfrm>
            <a:off x="353677" y="5871057"/>
            <a:ext cx="4731418"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s-CL" dirty="0"/>
              <a:t>Representa el tamaño del cambio. Para más información, se puede hacer un click.</a:t>
            </a:r>
          </a:p>
        </p:txBody>
      </p:sp>
      <p:cxnSp>
        <p:nvCxnSpPr>
          <p:cNvPr id="11" name="Straight Arrow Connector 10">
            <a:extLst>
              <a:ext uri="{FF2B5EF4-FFF2-40B4-BE49-F238E27FC236}">
                <a16:creationId xmlns:a16="http://schemas.microsoft.com/office/drawing/2014/main" id="{AF99E8A2-083E-4339-A591-C63F045230E5}"/>
              </a:ext>
            </a:extLst>
          </p:cNvPr>
          <p:cNvCxnSpPr>
            <a:cxnSpLocks/>
          </p:cNvCxnSpPr>
          <p:nvPr/>
        </p:nvCxnSpPr>
        <p:spPr>
          <a:xfrm flipV="1">
            <a:off x="2358189" y="5301999"/>
            <a:ext cx="613611" cy="5690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 name="Picture 3">
            <a:extLst>
              <a:ext uri="{FF2B5EF4-FFF2-40B4-BE49-F238E27FC236}">
                <a16:creationId xmlns:a16="http://schemas.microsoft.com/office/drawing/2014/main" id="{0D2E90C7-5B94-4760-ADC5-E1B6FBF67912}"/>
              </a:ext>
            </a:extLst>
          </p:cNvPr>
          <p:cNvPicPr>
            <a:picLocks noChangeAspect="1"/>
          </p:cNvPicPr>
          <p:nvPr/>
        </p:nvPicPr>
        <p:blipFill>
          <a:blip r:embed="rId5"/>
          <a:stretch>
            <a:fillRect/>
          </a:stretch>
        </p:blipFill>
        <p:spPr>
          <a:xfrm>
            <a:off x="0" y="0"/>
            <a:ext cx="1603562" cy="1017074"/>
          </a:xfrm>
          <a:prstGeom prst="rect">
            <a:avLst/>
          </a:prstGeom>
        </p:spPr>
      </p:pic>
      <p:sp>
        <p:nvSpPr>
          <p:cNvPr id="6" name="TextBox 5">
            <a:extLst>
              <a:ext uri="{FF2B5EF4-FFF2-40B4-BE49-F238E27FC236}">
                <a16:creationId xmlns:a16="http://schemas.microsoft.com/office/drawing/2014/main" id="{D989778E-6CC5-4E71-9116-33E116555D25}"/>
              </a:ext>
            </a:extLst>
          </p:cNvPr>
          <p:cNvSpPr txBox="1"/>
          <p:nvPr/>
        </p:nvSpPr>
        <p:spPr>
          <a:xfrm>
            <a:off x="5485145" y="5132393"/>
            <a:ext cx="2893094" cy="1200329"/>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r>
              <a:rPr lang="es-CL" dirty="0"/>
              <a:t>OMIM proporciona otra</a:t>
            </a:r>
          </a:p>
          <a:p>
            <a:r>
              <a:rPr lang="es-CL" dirty="0"/>
              <a:t>Información como </a:t>
            </a:r>
            <a:r>
              <a:rPr lang="es-CL" b="1" dirty="0"/>
              <a:t>fenotipos asociados a una región</a:t>
            </a:r>
            <a:r>
              <a:rPr lang="es-CL" dirty="0"/>
              <a:t> o </a:t>
            </a:r>
            <a:r>
              <a:rPr lang="es-CL" b="1" dirty="0"/>
              <a:t>genes</a:t>
            </a:r>
          </a:p>
        </p:txBody>
      </p:sp>
    </p:spTree>
    <p:extLst>
      <p:ext uri="{BB962C8B-B14F-4D97-AF65-F5344CB8AC3E}">
        <p14:creationId xmlns:p14="http://schemas.microsoft.com/office/powerpoint/2010/main" val="222050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2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810B-29C7-44E2-93F5-178BFB050973}"/>
              </a:ext>
            </a:extLst>
          </p:cNvPr>
          <p:cNvSpPr>
            <a:spLocks noGrp="1"/>
          </p:cNvSpPr>
          <p:nvPr>
            <p:ph type="title"/>
          </p:nvPr>
        </p:nvSpPr>
        <p:spPr/>
        <p:txBody>
          <a:bodyPr/>
          <a:lstStyle/>
          <a:p>
            <a:r>
              <a:rPr lang="es-CL" dirty="0"/>
              <a:t>Polimorfismos en un Solo Nucleótido</a:t>
            </a:r>
          </a:p>
        </p:txBody>
      </p:sp>
      <p:sp>
        <p:nvSpPr>
          <p:cNvPr id="3" name="Content Placeholder 2">
            <a:extLst>
              <a:ext uri="{FF2B5EF4-FFF2-40B4-BE49-F238E27FC236}">
                <a16:creationId xmlns:a16="http://schemas.microsoft.com/office/drawing/2014/main" id="{3C3B9A31-B905-470D-88FB-B7E02D122BC0}"/>
              </a:ext>
            </a:extLst>
          </p:cNvPr>
          <p:cNvSpPr>
            <a:spLocks noGrp="1"/>
          </p:cNvSpPr>
          <p:nvPr>
            <p:ph idx="1"/>
          </p:nvPr>
        </p:nvSpPr>
        <p:spPr>
          <a:xfrm>
            <a:off x="457200" y="1600202"/>
            <a:ext cx="8229600" cy="4575515"/>
          </a:xfrm>
        </p:spPr>
        <p:txBody>
          <a:bodyPr>
            <a:normAutofit/>
          </a:bodyPr>
          <a:lstStyle/>
          <a:p>
            <a:r>
              <a:rPr lang="es-CL" dirty="0"/>
              <a:t>Una proporción significativa de la variación entre seres humanos es </a:t>
            </a:r>
            <a:r>
              <a:rPr lang="es-CL" u="sng" dirty="0"/>
              <a:t>del orden de la base</a:t>
            </a:r>
            <a:r>
              <a:rPr lang="es-CL" dirty="0"/>
              <a:t>.</a:t>
            </a:r>
          </a:p>
          <a:p>
            <a:pPr lvl="1"/>
            <a:r>
              <a:rPr lang="es-CL" dirty="0"/>
              <a:t>En el contexto de poblaciones, hablamos de </a:t>
            </a:r>
            <a:r>
              <a:rPr lang="es-CL" b="1" u="sng" dirty="0"/>
              <a:t>polimorfismos</a:t>
            </a:r>
            <a:r>
              <a:rPr lang="es-CL" b="1" dirty="0"/>
              <a:t> en solo un nucleótido </a:t>
            </a:r>
            <a:r>
              <a:rPr lang="es-CL" dirty="0"/>
              <a:t>(ing. </a:t>
            </a:r>
            <a:r>
              <a:rPr lang="es-CL" b="1" dirty="0"/>
              <a:t>Single </a:t>
            </a:r>
            <a:r>
              <a:rPr lang="es-CL" b="1" dirty="0" err="1"/>
              <a:t>Nucleotide</a:t>
            </a:r>
            <a:r>
              <a:rPr lang="es-CL" b="1" dirty="0"/>
              <a:t> </a:t>
            </a:r>
            <a:r>
              <a:rPr lang="es-CL" b="1" dirty="0" err="1"/>
              <a:t>Polymorphisms</a:t>
            </a:r>
            <a:r>
              <a:rPr lang="es-CL" dirty="0"/>
              <a:t> o </a:t>
            </a:r>
            <a:r>
              <a:rPr lang="es-CL" b="1" dirty="0"/>
              <a:t>SNPs</a:t>
            </a:r>
            <a:r>
              <a:rPr lang="es-CL" dirty="0"/>
              <a:t>)</a:t>
            </a:r>
          </a:p>
          <a:p>
            <a:pPr lvl="2"/>
            <a:r>
              <a:rPr lang="es-CL" dirty="0"/>
              <a:t>Existen varias bases de datos que almacenan SNPs, pero la más establecida es </a:t>
            </a:r>
            <a:r>
              <a:rPr lang="es-CL" b="1" dirty="0" err="1"/>
              <a:t>dbSNP</a:t>
            </a:r>
            <a:r>
              <a:rPr lang="es-CL" dirty="0"/>
              <a:t>. Todo los </a:t>
            </a:r>
            <a:r>
              <a:rPr lang="es-CL" dirty="0" err="1"/>
              <a:t>SNPs</a:t>
            </a:r>
            <a:r>
              <a:rPr lang="es-CL" dirty="0"/>
              <a:t> en </a:t>
            </a:r>
            <a:r>
              <a:rPr lang="es-CL" b="1" dirty="0" err="1"/>
              <a:t>dbSNP</a:t>
            </a:r>
            <a:r>
              <a:rPr lang="es-CL" dirty="0"/>
              <a:t> tienen un </a:t>
            </a:r>
            <a:r>
              <a:rPr lang="es-CL" b="1" dirty="0"/>
              <a:t>numero RS </a:t>
            </a:r>
            <a:r>
              <a:rPr lang="es-CL" dirty="0"/>
              <a:t>(i.e. </a:t>
            </a:r>
            <a:r>
              <a:rPr lang="es-CL" b="1" dirty="0"/>
              <a:t>R</a:t>
            </a:r>
            <a:r>
              <a:rPr lang="es-CL" dirty="0"/>
              <a:t>eference </a:t>
            </a:r>
            <a:r>
              <a:rPr lang="es-CL" b="1" dirty="0"/>
              <a:t>S</a:t>
            </a:r>
            <a:r>
              <a:rPr lang="es-CL" dirty="0"/>
              <a:t>NP).</a:t>
            </a:r>
          </a:p>
          <a:p>
            <a:pPr lvl="2"/>
            <a:endParaRPr lang="es-CL" dirty="0"/>
          </a:p>
          <a:p>
            <a:pPr lvl="2"/>
            <a:endParaRPr lang="es-CL" sz="2400" dirty="0"/>
          </a:p>
          <a:p>
            <a:pPr lvl="2"/>
            <a:r>
              <a:rPr lang="es-CL" dirty="0"/>
              <a:t>Otra vez, representa variación que seria imposible representar en una secuencia de referencia.</a:t>
            </a:r>
          </a:p>
        </p:txBody>
      </p:sp>
      <p:pic>
        <p:nvPicPr>
          <p:cNvPr id="4" name="Picture 3">
            <a:extLst>
              <a:ext uri="{FF2B5EF4-FFF2-40B4-BE49-F238E27FC236}">
                <a16:creationId xmlns:a16="http://schemas.microsoft.com/office/drawing/2014/main" id="{83AB60B5-F264-4CDF-8906-43D8639BD354}"/>
              </a:ext>
            </a:extLst>
          </p:cNvPr>
          <p:cNvPicPr>
            <a:picLocks noChangeAspect="1"/>
          </p:cNvPicPr>
          <p:nvPr/>
        </p:nvPicPr>
        <p:blipFill rotWithShape="1">
          <a:blip r:embed="rId2"/>
          <a:srcRect r="15005"/>
          <a:stretch/>
        </p:blipFill>
        <p:spPr>
          <a:xfrm>
            <a:off x="0" y="4792577"/>
            <a:ext cx="8686800" cy="690532"/>
          </a:xfrm>
          <a:prstGeom prst="rect">
            <a:avLst/>
          </a:prstGeom>
        </p:spPr>
      </p:pic>
      <p:sp>
        <p:nvSpPr>
          <p:cNvPr id="5" name="Rectangle 4">
            <a:extLst>
              <a:ext uri="{FF2B5EF4-FFF2-40B4-BE49-F238E27FC236}">
                <a16:creationId xmlns:a16="http://schemas.microsoft.com/office/drawing/2014/main" id="{E04F2C7D-0269-4948-A43D-E8B35C8F1224}"/>
              </a:ext>
            </a:extLst>
          </p:cNvPr>
          <p:cNvSpPr/>
          <p:nvPr/>
        </p:nvSpPr>
        <p:spPr>
          <a:xfrm>
            <a:off x="6219825" y="4783050"/>
            <a:ext cx="1781175" cy="14287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L"/>
          </a:p>
        </p:txBody>
      </p:sp>
      <p:sp>
        <p:nvSpPr>
          <p:cNvPr id="6" name="TextBox 5">
            <a:extLst>
              <a:ext uri="{FF2B5EF4-FFF2-40B4-BE49-F238E27FC236}">
                <a16:creationId xmlns:a16="http://schemas.microsoft.com/office/drawing/2014/main" id="{5A2AF8EB-FD1E-4762-AD32-CC98771E92F5}"/>
              </a:ext>
            </a:extLst>
          </p:cNvPr>
          <p:cNvSpPr txBox="1"/>
          <p:nvPr/>
        </p:nvSpPr>
        <p:spPr>
          <a:xfrm>
            <a:off x="5669953" y="4942908"/>
            <a:ext cx="2880917" cy="261610"/>
          </a:xfrm>
          <a:prstGeom prst="rect">
            <a:avLst/>
          </a:prstGeom>
          <a:noFill/>
        </p:spPr>
        <p:txBody>
          <a:bodyPr wrap="none" rtlCol="0">
            <a:spAutoFit/>
          </a:bodyPr>
          <a:lstStyle/>
          <a:p>
            <a:r>
              <a:rPr lang="es-CL" sz="1100" dirty="0"/>
              <a:t>Es decir solo muestra SNPs “comunes”.</a:t>
            </a:r>
          </a:p>
        </p:txBody>
      </p:sp>
      <p:cxnSp>
        <p:nvCxnSpPr>
          <p:cNvPr id="11" name="Straight Arrow Connector 10">
            <a:extLst>
              <a:ext uri="{FF2B5EF4-FFF2-40B4-BE49-F238E27FC236}">
                <a16:creationId xmlns:a16="http://schemas.microsoft.com/office/drawing/2014/main" id="{8118E91C-855A-4AD4-B937-297F3542A0C4}"/>
              </a:ext>
            </a:extLst>
          </p:cNvPr>
          <p:cNvCxnSpPr/>
          <p:nvPr/>
        </p:nvCxnSpPr>
        <p:spPr>
          <a:xfrm flipH="1">
            <a:off x="962025" y="4925927"/>
            <a:ext cx="47625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2" name="Straight Arrow Connector 11">
            <a:extLst>
              <a:ext uri="{FF2B5EF4-FFF2-40B4-BE49-F238E27FC236}">
                <a16:creationId xmlns:a16="http://schemas.microsoft.com/office/drawing/2014/main" id="{F35B749C-E8A8-4320-8B96-D0ABE930AF7A}"/>
              </a:ext>
            </a:extLst>
          </p:cNvPr>
          <p:cNvCxnSpPr>
            <a:cxnSpLocks/>
          </p:cNvCxnSpPr>
          <p:nvPr/>
        </p:nvCxnSpPr>
        <p:spPr>
          <a:xfrm>
            <a:off x="2190750" y="4935450"/>
            <a:ext cx="390525"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4EDBCD85-FBE5-4BBF-9EAA-CCE7CEBA3AF5}"/>
              </a:ext>
            </a:extLst>
          </p:cNvPr>
          <p:cNvSpPr txBox="1"/>
          <p:nvPr/>
        </p:nvSpPr>
        <p:spPr>
          <a:xfrm>
            <a:off x="962025" y="4925927"/>
            <a:ext cx="1912703" cy="369332"/>
          </a:xfrm>
          <a:prstGeom prst="rect">
            <a:avLst/>
          </a:prstGeom>
          <a:noFill/>
        </p:spPr>
        <p:txBody>
          <a:bodyPr wrap="none" rtlCol="0">
            <a:spAutoFit/>
          </a:bodyPr>
          <a:lstStyle/>
          <a:p>
            <a:r>
              <a:rPr lang="es-CL" dirty="0" err="1">
                <a:solidFill>
                  <a:schemeClr val="accent2"/>
                </a:solidFill>
              </a:rPr>
              <a:t>rsID</a:t>
            </a:r>
            <a:r>
              <a:rPr lang="es-CL" dirty="0">
                <a:solidFill>
                  <a:schemeClr val="accent2"/>
                </a:solidFill>
              </a:rPr>
              <a:t>     posición</a:t>
            </a:r>
          </a:p>
        </p:txBody>
      </p:sp>
    </p:spTree>
    <p:extLst>
      <p:ext uri="{BB962C8B-B14F-4D97-AF65-F5344CB8AC3E}">
        <p14:creationId xmlns:p14="http://schemas.microsoft.com/office/powerpoint/2010/main" val="133634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F49F-A3E4-4209-8946-0D9C38E241EC}"/>
              </a:ext>
            </a:extLst>
          </p:cNvPr>
          <p:cNvSpPr>
            <a:spLocks noGrp="1"/>
          </p:cNvSpPr>
          <p:nvPr>
            <p:ph type="title"/>
          </p:nvPr>
        </p:nvSpPr>
        <p:spPr/>
        <p:txBody>
          <a:bodyPr/>
          <a:lstStyle/>
          <a:p>
            <a:r>
              <a:rPr lang="es-CL" dirty="0"/>
              <a:t>Regiones Conservadas</a:t>
            </a:r>
          </a:p>
        </p:txBody>
      </p:sp>
      <p:sp>
        <p:nvSpPr>
          <p:cNvPr id="3" name="Content Placeholder 2">
            <a:extLst>
              <a:ext uri="{FF2B5EF4-FFF2-40B4-BE49-F238E27FC236}">
                <a16:creationId xmlns:a16="http://schemas.microsoft.com/office/drawing/2014/main" id="{241CB00A-AC2F-4DD3-AA26-16DCD7973CB6}"/>
              </a:ext>
            </a:extLst>
          </p:cNvPr>
          <p:cNvSpPr>
            <a:spLocks noGrp="1"/>
          </p:cNvSpPr>
          <p:nvPr>
            <p:ph idx="1"/>
          </p:nvPr>
        </p:nvSpPr>
        <p:spPr>
          <a:xfrm>
            <a:off x="457200" y="1600202"/>
            <a:ext cx="8229600" cy="4636825"/>
          </a:xfrm>
        </p:spPr>
        <p:txBody>
          <a:bodyPr>
            <a:normAutofit/>
          </a:bodyPr>
          <a:lstStyle/>
          <a:p>
            <a:r>
              <a:rPr lang="es-CL" dirty="0"/>
              <a:t>Hay varias maneras de representar </a:t>
            </a:r>
            <a:r>
              <a:rPr lang="es-CL" b="1" dirty="0"/>
              <a:t>regiones</a:t>
            </a:r>
            <a:r>
              <a:rPr lang="es-CL" dirty="0"/>
              <a:t> </a:t>
            </a:r>
            <a:r>
              <a:rPr lang="es-CL" b="1" dirty="0"/>
              <a:t>conservadas</a:t>
            </a:r>
            <a:r>
              <a:rPr lang="es-CL" dirty="0"/>
              <a:t> en el genoma humano.</a:t>
            </a:r>
          </a:p>
          <a:p>
            <a:pPr lvl="1"/>
            <a:r>
              <a:rPr lang="es-CL" dirty="0"/>
              <a:t>Con un track que muestra </a:t>
            </a:r>
            <a:r>
              <a:rPr lang="es-CL" u="sng" dirty="0"/>
              <a:t>explícitamente</a:t>
            </a:r>
            <a:r>
              <a:rPr lang="es-CL" dirty="0"/>
              <a:t> </a:t>
            </a:r>
            <a:r>
              <a:rPr lang="es-CL" b="1" dirty="0"/>
              <a:t>comparaciones genómicas </a:t>
            </a:r>
            <a:r>
              <a:rPr lang="es-CL" dirty="0"/>
              <a:t>entre especies representativas de diferente niveles de distancia filogénica.</a:t>
            </a:r>
          </a:p>
          <a:p>
            <a:pPr lvl="1"/>
            <a:endParaRPr lang="es-CL" dirty="0"/>
          </a:p>
          <a:p>
            <a:pPr lvl="1"/>
            <a:endParaRPr lang="es-CL" dirty="0"/>
          </a:p>
          <a:p>
            <a:pPr lvl="1"/>
            <a:r>
              <a:rPr lang="es-CL" dirty="0"/>
              <a:t>En un </a:t>
            </a:r>
            <a:r>
              <a:rPr lang="es-CL" b="1" dirty="0"/>
              <a:t>resumen de conservación por base</a:t>
            </a:r>
            <a:r>
              <a:rPr lang="es-CL" dirty="0"/>
              <a:t> en un grupo de especies (ej. debajo: en 100 vertebras)</a:t>
            </a:r>
          </a:p>
        </p:txBody>
      </p:sp>
      <p:pic>
        <p:nvPicPr>
          <p:cNvPr id="4" name="Picture 3">
            <a:extLst>
              <a:ext uri="{FF2B5EF4-FFF2-40B4-BE49-F238E27FC236}">
                <a16:creationId xmlns:a16="http://schemas.microsoft.com/office/drawing/2014/main" id="{D5A09903-8A6D-4E8F-AFB0-07B05ED5D313}"/>
              </a:ext>
            </a:extLst>
          </p:cNvPr>
          <p:cNvPicPr>
            <a:picLocks noChangeAspect="1"/>
          </p:cNvPicPr>
          <p:nvPr/>
        </p:nvPicPr>
        <p:blipFill>
          <a:blip r:embed="rId2"/>
          <a:stretch>
            <a:fillRect/>
          </a:stretch>
        </p:blipFill>
        <p:spPr>
          <a:xfrm>
            <a:off x="223836" y="4105004"/>
            <a:ext cx="8696325" cy="923925"/>
          </a:xfrm>
          <a:prstGeom prst="rect">
            <a:avLst/>
          </a:prstGeom>
        </p:spPr>
      </p:pic>
      <p:pic>
        <p:nvPicPr>
          <p:cNvPr id="5" name="Picture 4">
            <a:extLst>
              <a:ext uri="{FF2B5EF4-FFF2-40B4-BE49-F238E27FC236}">
                <a16:creationId xmlns:a16="http://schemas.microsoft.com/office/drawing/2014/main" id="{45F5394A-3679-4C1A-9329-D887BD399837}"/>
              </a:ext>
            </a:extLst>
          </p:cNvPr>
          <p:cNvPicPr>
            <a:picLocks noChangeAspect="1"/>
          </p:cNvPicPr>
          <p:nvPr/>
        </p:nvPicPr>
        <p:blipFill rotWithShape="1">
          <a:blip r:embed="rId3"/>
          <a:srcRect l="1356" t="-504" b="9691"/>
          <a:stretch/>
        </p:blipFill>
        <p:spPr>
          <a:xfrm>
            <a:off x="104275" y="5805441"/>
            <a:ext cx="8935445" cy="614150"/>
          </a:xfrm>
          <a:prstGeom prst="rect">
            <a:avLst/>
          </a:prstGeom>
        </p:spPr>
      </p:pic>
      <p:sp>
        <p:nvSpPr>
          <p:cNvPr id="8" name="TextBox 7">
            <a:extLst>
              <a:ext uri="{FF2B5EF4-FFF2-40B4-BE49-F238E27FC236}">
                <a16:creationId xmlns:a16="http://schemas.microsoft.com/office/drawing/2014/main" id="{AA91F401-1968-45D0-89EB-C1B546D2EAEF}"/>
              </a:ext>
            </a:extLst>
          </p:cNvPr>
          <p:cNvSpPr txBox="1"/>
          <p:nvPr/>
        </p:nvSpPr>
        <p:spPr>
          <a:xfrm>
            <a:off x="2995091" y="3731214"/>
            <a:ext cx="4524893" cy="369332"/>
          </a:xfrm>
          <a:prstGeom prst="rect">
            <a:avLst/>
          </a:prstGeom>
          <a:noFill/>
        </p:spPr>
        <p:txBody>
          <a:bodyPr wrap="none" rtlCol="0">
            <a:spAutoFit/>
          </a:bodyPr>
          <a:lstStyle/>
          <a:p>
            <a:r>
              <a:rPr lang="es-CL" dirty="0"/>
              <a:t>¿Alguien puede explicar esta diferencia?</a:t>
            </a:r>
          </a:p>
        </p:txBody>
      </p:sp>
      <p:cxnSp>
        <p:nvCxnSpPr>
          <p:cNvPr id="10" name="Straight Arrow Connector 9">
            <a:extLst>
              <a:ext uri="{FF2B5EF4-FFF2-40B4-BE49-F238E27FC236}">
                <a16:creationId xmlns:a16="http://schemas.microsoft.com/office/drawing/2014/main" id="{20614813-240E-4517-8FB8-033D277153BA}"/>
              </a:ext>
            </a:extLst>
          </p:cNvPr>
          <p:cNvCxnSpPr>
            <a:cxnSpLocks/>
          </p:cNvCxnSpPr>
          <p:nvPr/>
        </p:nvCxnSpPr>
        <p:spPr>
          <a:xfrm flipH="1">
            <a:off x="3382482" y="4102032"/>
            <a:ext cx="1051122" cy="19047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 name="Straight Arrow Connector 10">
            <a:extLst>
              <a:ext uri="{FF2B5EF4-FFF2-40B4-BE49-F238E27FC236}">
                <a16:creationId xmlns:a16="http://schemas.microsoft.com/office/drawing/2014/main" id="{822D3650-1E8C-4A41-9077-EA6AE0B89C2F}"/>
              </a:ext>
            </a:extLst>
          </p:cNvPr>
          <p:cNvCxnSpPr>
            <a:cxnSpLocks/>
          </p:cNvCxnSpPr>
          <p:nvPr/>
        </p:nvCxnSpPr>
        <p:spPr>
          <a:xfrm>
            <a:off x="5421311" y="4082016"/>
            <a:ext cx="989636" cy="2104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91367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par>
                                <p:cTn id="30" presetID="22" presetClass="entr" presetSubtype="1"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par>
                                <p:cTn id="33" presetID="22" presetClass="entr" presetSubtype="1"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18569-DBCF-4E6B-AC3F-A22C9F8D1DEB}"/>
              </a:ext>
            </a:extLst>
          </p:cNvPr>
          <p:cNvSpPr>
            <a:spLocks noGrp="1"/>
          </p:cNvSpPr>
          <p:nvPr>
            <p:ph type="title"/>
          </p:nvPr>
        </p:nvSpPr>
        <p:spPr/>
        <p:txBody>
          <a:bodyPr/>
          <a:lstStyle/>
          <a:p>
            <a:r>
              <a:rPr lang="es-CL" dirty="0"/>
              <a:t>Elementos Repetitivos</a:t>
            </a:r>
          </a:p>
        </p:txBody>
      </p:sp>
      <p:sp>
        <p:nvSpPr>
          <p:cNvPr id="3" name="Content Placeholder 2">
            <a:extLst>
              <a:ext uri="{FF2B5EF4-FFF2-40B4-BE49-F238E27FC236}">
                <a16:creationId xmlns:a16="http://schemas.microsoft.com/office/drawing/2014/main" id="{2D6A6642-82D0-4B17-A476-5208CB97DD9B}"/>
              </a:ext>
            </a:extLst>
          </p:cNvPr>
          <p:cNvSpPr>
            <a:spLocks noGrp="1"/>
          </p:cNvSpPr>
          <p:nvPr>
            <p:ph idx="1"/>
          </p:nvPr>
        </p:nvSpPr>
        <p:spPr>
          <a:xfrm>
            <a:off x="457200" y="1600202"/>
            <a:ext cx="8229600" cy="4295632"/>
          </a:xfrm>
        </p:spPr>
        <p:txBody>
          <a:bodyPr>
            <a:normAutofit/>
          </a:bodyPr>
          <a:lstStyle/>
          <a:p>
            <a:r>
              <a:rPr lang="es-CL" dirty="0"/>
              <a:t>Una mayoría del genoma humano consiste en regiones con </a:t>
            </a:r>
            <a:r>
              <a:rPr lang="es-CL" b="1" dirty="0"/>
              <a:t>elementos</a:t>
            </a:r>
            <a:r>
              <a:rPr lang="es-CL" dirty="0"/>
              <a:t> </a:t>
            </a:r>
            <a:r>
              <a:rPr lang="es-CL" b="1" dirty="0"/>
              <a:t>repetitivos</a:t>
            </a:r>
            <a:r>
              <a:rPr lang="es-CL" dirty="0"/>
              <a:t>. </a:t>
            </a:r>
          </a:p>
          <a:p>
            <a:pPr lvl="1"/>
            <a:r>
              <a:rPr lang="es-CL" dirty="0"/>
              <a:t>Esas regiones pueden causar problemas durante el alineamiento de secuencias.</a:t>
            </a:r>
          </a:p>
          <a:p>
            <a:pPr lvl="2"/>
            <a:r>
              <a:rPr lang="es-CL" dirty="0"/>
              <a:t>Usando el ‘</a:t>
            </a:r>
            <a:r>
              <a:rPr lang="es-CL" dirty="0" err="1"/>
              <a:t>track</a:t>
            </a:r>
            <a:r>
              <a:rPr lang="es-CL" dirty="0"/>
              <a:t>’ </a:t>
            </a:r>
            <a:r>
              <a:rPr lang="es-CL" b="1" dirty="0" err="1"/>
              <a:t>RepeatMasker</a:t>
            </a:r>
            <a:r>
              <a:rPr lang="es-CL" dirty="0"/>
              <a:t>, podemos identificar regiones con alta repetición. </a:t>
            </a:r>
          </a:p>
          <a:p>
            <a:pPr lvl="2"/>
            <a:r>
              <a:rPr lang="es-CL" dirty="0"/>
              <a:t>En la </a:t>
            </a:r>
            <a:r>
              <a:rPr lang="es-CL" u="sng" dirty="0"/>
              <a:t>vista completa</a:t>
            </a:r>
            <a:r>
              <a:rPr lang="es-CL" dirty="0"/>
              <a:t>, las regiones están separados por patrones de repetición.</a:t>
            </a:r>
          </a:p>
        </p:txBody>
      </p:sp>
      <p:pic>
        <p:nvPicPr>
          <p:cNvPr id="4" name="Picture 3">
            <a:extLst>
              <a:ext uri="{FF2B5EF4-FFF2-40B4-BE49-F238E27FC236}">
                <a16:creationId xmlns:a16="http://schemas.microsoft.com/office/drawing/2014/main" id="{057931E9-C464-41A9-A7C4-D20DC6874DBC}"/>
              </a:ext>
            </a:extLst>
          </p:cNvPr>
          <p:cNvPicPr>
            <a:picLocks noChangeAspect="1"/>
          </p:cNvPicPr>
          <p:nvPr/>
        </p:nvPicPr>
        <p:blipFill>
          <a:blip r:embed="rId2"/>
          <a:stretch>
            <a:fillRect/>
          </a:stretch>
        </p:blipFill>
        <p:spPr>
          <a:xfrm>
            <a:off x="23812" y="4729160"/>
            <a:ext cx="9096375" cy="1057275"/>
          </a:xfrm>
          <a:prstGeom prst="rect">
            <a:avLst/>
          </a:prstGeom>
        </p:spPr>
      </p:pic>
    </p:spTree>
    <p:extLst>
      <p:ext uri="{BB962C8B-B14F-4D97-AF65-F5344CB8AC3E}">
        <p14:creationId xmlns:p14="http://schemas.microsoft.com/office/powerpoint/2010/main" val="40474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28834-3D05-4CE4-913A-C67239CFF04B}"/>
              </a:ext>
            </a:extLst>
          </p:cNvPr>
          <p:cNvSpPr>
            <a:spLocks noGrp="1"/>
          </p:cNvSpPr>
          <p:nvPr>
            <p:ph type="title"/>
          </p:nvPr>
        </p:nvSpPr>
        <p:spPr/>
        <p:txBody>
          <a:bodyPr/>
          <a:lstStyle/>
          <a:p>
            <a:r>
              <a:rPr lang="es-CL" dirty="0"/>
              <a:t>Un Track un Poco Especial:</a:t>
            </a:r>
            <a:br>
              <a:rPr lang="es-CL" dirty="0"/>
            </a:br>
            <a:r>
              <a:rPr lang="es-CL" dirty="0"/>
              <a:t>Expresión del Gen</a:t>
            </a:r>
          </a:p>
        </p:txBody>
      </p:sp>
      <p:sp>
        <p:nvSpPr>
          <p:cNvPr id="3" name="Content Placeholder 2">
            <a:extLst>
              <a:ext uri="{FF2B5EF4-FFF2-40B4-BE49-F238E27FC236}">
                <a16:creationId xmlns:a16="http://schemas.microsoft.com/office/drawing/2014/main" id="{A9111C03-B2C4-4F64-BF6E-ED34ED742235}"/>
              </a:ext>
            </a:extLst>
          </p:cNvPr>
          <p:cNvSpPr>
            <a:spLocks noGrp="1"/>
          </p:cNvSpPr>
          <p:nvPr>
            <p:ph idx="1"/>
          </p:nvPr>
        </p:nvSpPr>
        <p:spPr/>
        <p:txBody>
          <a:bodyPr/>
          <a:lstStyle/>
          <a:p>
            <a:r>
              <a:rPr lang="es-CL" dirty="0"/>
              <a:t>Una visualización dentro de una visualización, este grafico </a:t>
            </a:r>
            <a:r>
              <a:rPr lang="es-CL" u="sng" dirty="0"/>
              <a:t>no cambia de tamaño</a:t>
            </a:r>
            <a:r>
              <a:rPr lang="es-CL" dirty="0"/>
              <a:t> con zoom o posición.</a:t>
            </a:r>
          </a:p>
          <a:p>
            <a:pPr lvl="1"/>
            <a:r>
              <a:rPr lang="es-CL" dirty="0"/>
              <a:t>Representa el nivel de expresión del gen (o los genes) visible(s) en la visualización.</a:t>
            </a:r>
          </a:p>
        </p:txBody>
      </p:sp>
      <p:pic>
        <p:nvPicPr>
          <p:cNvPr id="4" name="Picture 3">
            <a:extLst>
              <a:ext uri="{FF2B5EF4-FFF2-40B4-BE49-F238E27FC236}">
                <a16:creationId xmlns:a16="http://schemas.microsoft.com/office/drawing/2014/main" id="{F18B31DD-0AD4-4EE0-95A2-42B84EEC1979}"/>
              </a:ext>
            </a:extLst>
          </p:cNvPr>
          <p:cNvPicPr>
            <a:picLocks noChangeAspect="1"/>
          </p:cNvPicPr>
          <p:nvPr/>
        </p:nvPicPr>
        <p:blipFill>
          <a:blip r:embed="rId2"/>
          <a:stretch>
            <a:fillRect/>
          </a:stretch>
        </p:blipFill>
        <p:spPr>
          <a:xfrm>
            <a:off x="375313" y="3879376"/>
            <a:ext cx="8162793" cy="1782679"/>
          </a:xfrm>
          <a:prstGeom prst="rect">
            <a:avLst/>
          </a:prstGeom>
        </p:spPr>
      </p:pic>
      <p:sp>
        <p:nvSpPr>
          <p:cNvPr id="5" name="Rectangle 4">
            <a:extLst>
              <a:ext uri="{FF2B5EF4-FFF2-40B4-BE49-F238E27FC236}">
                <a16:creationId xmlns:a16="http://schemas.microsoft.com/office/drawing/2014/main" id="{4B839700-3DE7-4A68-A0B0-BCDAC5CC51F9}"/>
              </a:ext>
            </a:extLst>
          </p:cNvPr>
          <p:cNvSpPr/>
          <p:nvPr/>
        </p:nvSpPr>
        <p:spPr>
          <a:xfrm>
            <a:off x="7465325" y="3865728"/>
            <a:ext cx="887104" cy="13306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L"/>
          </a:p>
        </p:txBody>
      </p:sp>
      <p:sp>
        <p:nvSpPr>
          <p:cNvPr id="6" name="Left Brace 5">
            <a:extLst>
              <a:ext uri="{FF2B5EF4-FFF2-40B4-BE49-F238E27FC236}">
                <a16:creationId xmlns:a16="http://schemas.microsoft.com/office/drawing/2014/main" id="{BF0304C3-F10C-4350-AF47-A30D172D3A66}"/>
              </a:ext>
            </a:extLst>
          </p:cNvPr>
          <p:cNvSpPr/>
          <p:nvPr/>
        </p:nvSpPr>
        <p:spPr>
          <a:xfrm rot="16200000">
            <a:off x="1801505" y="5177559"/>
            <a:ext cx="218364" cy="1214651"/>
          </a:xfrm>
          <a:prstGeom prst="leftBrace">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s-CL"/>
          </a:p>
        </p:txBody>
      </p:sp>
      <p:sp>
        <p:nvSpPr>
          <p:cNvPr id="7" name="TextBox 6">
            <a:extLst>
              <a:ext uri="{FF2B5EF4-FFF2-40B4-BE49-F238E27FC236}">
                <a16:creationId xmlns:a16="http://schemas.microsoft.com/office/drawing/2014/main" id="{18301167-388E-4F1B-9F26-15D74E2DAA53}"/>
              </a:ext>
            </a:extLst>
          </p:cNvPr>
          <p:cNvSpPr txBox="1"/>
          <p:nvPr/>
        </p:nvSpPr>
        <p:spPr>
          <a:xfrm>
            <a:off x="0" y="5948659"/>
            <a:ext cx="91440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s-CL" dirty="0" err="1"/>
              <a:t>Subpartes</a:t>
            </a:r>
            <a:r>
              <a:rPr lang="es-CL" dirty="0"/>
              <a:t> del mismo órgano pueden aparecer en la misma color</a:t>
            </a:r>
          </a:p>
          <a:p>
            <a:r>
              <a:rPr lang="es-CL" dirty="0"/>
              <a:t>(ej. arriba: </a:t>
            </a:r>
            <a:r>
              <a:rPr lang="es-CL" dirty="0" err="1"/>
              <a:t>subpartes</a:t>
            </a:r>
            <a:r>
              <a:rPr lang="es-CL" dirty="0"/>
              <a:t> del cerebro).</a:t>
            </a:r>
          </a:p>
        </p:txBody>
      </p:sp>
      <p:sp>
        <p:nvSpPr>
          <p:cNvPr id="8" name="Arrow: Right 7">
            <a:extLst>
              <a:ext uri="{FF2B5EF4-FFF2-40B4-BE49-F238E27FC236}">
                <a16:creationId xmlns:a16="http://schemas.microsoft.com/office/drawing/2014/main" id="{B2D899E9-DBA3-464B-9B17-99C7FFC7CA38}"/>
              </a:ext>
            </a:extLst>
          </p:cNvPr>
          <p:cNvSpPr/>
          <p:nvPr/>
        </p:nvSpPr>
        <p:spPr>
          <a:xfrm rot="8353297">
            <a:off x="678591" y="3999223"/>
            <a:ext cx="607325" cy="38127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L"/>
          </a:p>
        </p:txBody>
      </p:sp>
      <p:sp>
        <p:nvSpPr>
          <p:cNvPr id="9" name="TextBox 8">
            <a:extLst>
              <a:ext uri="{FF2B5EF4-FFF2-40B4-BE49-F238E27FC236}">
                <a16:creationId xmlns:a16="http://schemas.microsoft.com/office/drawing/2014/main" id="{B06013D1-657E-4130-BD13-085DB34EC5A6}"/>
              </a:ext>
            </a:extLst>
          </p:cNvPr>
          <p:cNvSpPr txBox="1"/>
          <p:nvPr/>
        </p:nvSpPr>
        <p:spPr>
          <a:xfrm>
            <a:off x="745782" y="4357705"/>
            <a:ext cx="1539973" cy="369332"/>
          </a:xfrm>
          <a:prstGeom prst="rect">
            <a:avLst/>
          </a:prstGeom>
          <a:noFill/>
        </p:spPr>
        <p:txBody>
          <a:bodyPr wrap="none" rtlCol="0">
            <a:spAutoFit/>
          </a:bodyPr>
          <a:lstStyle/>
          <a:p>
            <a:r>
              <a:rPr lang="es-CL" dirty="0">
                <a:solidFill>
                  <a:srgbClr val="FF0000"/>
                </a:solidFill>
              </a:rPr>
              <a:t>Falta escala!</a:t>
            </a:r>
          </a:p>
        </p:txBody>
      </p:sp>
    </p:spTree>
    <p:extLst>
      <p:ext uri="{BB962C8B-B14F-4D97-AF65-F5344CB8AC3E}">
        <p14:creationId xmlns:p14="http://schemas.microsoft.com/office/powerpoint/2010/main" val="191582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ircle(in)">
                                      <p:cBhvr>
                                        <p:cTn id="18" dur="2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right)">
                                      <p:cBhvr>
                                        <p:cTn id="33" dur="500"/>
                                        <p:tgtEl>
                                          <p:spTgt spid="8"/>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248F-EDEB-4281-9A62-802A5C1E81F4}"/>
              </a:ext>
            </a:extLst>
          </p:cNvPr>
          <p:cNvSpPr>
            <a:spLocks noGrp="1"/>
          </p:cNvSpPr>
          <p:nvPr>
            <p:ph type="title"/>
          </p:nvPr>
        </p:nvSpPr>
        <p:spPr/>
        <p:txBody>
          <a:bodyPr/>
          <a:lstStyle/>
          <a:p>
            <a:r>
              <a:rPr lang="es-CL" dirty="0"/>
              <a:t>Modular tamaño de Representación</a:t>
            </a:r>
          </a:p>
        </p:txBody>
      </p:sp>
      <p:sp>
        <p:nvSpPr>
          <p:cNvPr id="3" name="Content Placeholder 2">
            <a:extLst>
              <a:ext uri="{FF2B5EF4-FFF2-40B4-BE49-F238E27FC236}">
                <a16:creationId xmlns:a16="http://schemas.microsoft.com/office/drawing/2014/main" id="{5D88A0E3-BD75-4FE4-8E4C-05418B491F00}"/>
              </a:ext>
            </a:extLst>
          </p:cNvPr>
          <p:cNvSpPr>
            <a:spLocks noGrp="1"/>
          </p:cNvSpPr>
          <p:nvPr>
            <p:ph idx="1"/>
          </p:nvPr>
        </p:nvSpPr>
        <p:spPr>
          <a:xfrm>
            <a:off x="457200" y="1600202"/>
            <a:ext cx="8229600" cy="4525963"/>
          </a:xfrm>
        </p:spPr>
        <p:txBody>
          <a:bodyPr/>
          <a:lstStyle/>
          <a:p>
            <a:r>
              <a:rPr lang="es-CL" dirty="0"/>
              <a:t>Es fácil llenar la visualización de información de manera que se vuelve ilegible.</a:t>
            </a:r>
          </a:p>
          <a:p>
            <a:pPr lvl="1"/>
            <a:r>
              <a:rPr lang="es-CL" dirty="0"/>
              <a:t>Podemos modular el nivel de detalle proporcionado por un </a:t>
            </a:r>
            <a:r>
              <a:rPr lang="es-CL" dirty="0" err="1"/>
              <a:t>track</a:t>
            </a:r>
            <a:r>
              <a:rPr lang="es-CL" dirty="0"/>
              <a:t> (con click derecha).</a:t>
            </a:r>
          </a:p>
          <a:p>
            <a:pPr lvl="2"/>
            <a:r>
              <a:rPr lang="es-CL" dirty="0"/>
              <a:t>La versión “full” proporciona información completa.</a:t>
            </a:r>
          </a:p>
          <a:p>
            <a:pPr lvl="2"/>
            <a:endParaRPr lang="es-CL" dirty="0"/>
          </a:p>
          <a:p>
            <a:pPr lvl="2"/>
            <a:endParaRPr lang="es-CL" dirty="0"/>
          </a:p>
          <a:p>
            <a:pPr lvl="2"/>
            <a:endParaRPr lang="es-CL" sz="1100" dirty="0"/>
          </a:p>
          <a:p>
            <a:pPr lvl="2"/>
            <a:r>
              <a:rPr lang="es-CL" dirty="0"/>
              <a:t>Mientras que “</a:t>
            </a:r>
            <a:r>
              <a:rPr lang="es-CL" dirty="0" err="1"/>
              <a:t>squish</a:t>
            </a:r>
            <a:r>
              <a:rPr lang="es-CL" dirty="0"/>
              <a:t>” da una versión condensada.</a:t>
            </a:r>
          </a:p>
          <a:p>
            <a:pPr marL="914400" lvl="2" indent="0">
              <a:buNone/>
            </a:pPr>
            <a:endParaRPr lang="es-CL" sz="2400" dirty="0"/>
          </a:p>
          <a:p>
            <a:pPr lvl="2"/>
            <a:r>
              <a:rPr lang="es-CL" dirty="0"/>
              <a:t>…y “dense” aún más.</a:t>
            </a:r>
          </a:p>
          <a:p>
            <a:pPr lvl="2"/>
            <a:endParaRPr lang="es-CL" dirty="0"/>
          </a:p>
        </p:txBody>
      </p:sp>
      <p:pic>
        <p:nvPicPr>
          <p:cNvPr id="4" name="Picture 3">
            <a:extLst>
              <a:ext uri="{FF2B5EF4-FFF2-40B4-BE49-F238E27FC236}">
                <a16:creationId xmlns:a16="http://schemas.microsoft.com/office/drawing/2014/main" id="{3DC49978-D52F-414F-BBFF-EB80321F7BAB}"/>
              </a:ext>
            </a:extLst>
          </p:cNvPr>
          <p:cNvPicPr>
            <a:picLocks noChangeAspect="1"/>
          </p:cNvPicPr>
          <p:nvPr/>
        </p:nvPicPr>
        <p:blipFill>
          <a:blip r:embed="rId2"/>
          <a:stretch>
            <a:fillRect/>
          </a:stretch>
        </p:blipFill>
        <p:spPr>
          <a:xfrm>
            <a:off x="0" y="3701545"/>
            <a:ext cx="8915400" cy="885825"/>
          </a:xfrm>
          <a:prstGeom prst="rect">
            <a:avLst/>
          </a:prstGeom>
        </p:spPr>
      </p:pic>
      <p:pic>
        <p:nvPicPr>
          <p:cNvPr id="5" name="Picture 4">
            <a:extLst>
              <a:ext uri="{FF2B5EF4-FFF2-40B4-BE49-F238E27FC236}">
                <a16:creationId xmlns:a16="http://schemas.microsoft.com/office/drawing/2014/main" id="{C43FCB5C-5E1D-4496-B54A-74B83B6DA858}"/>
              </a:ext>
            </a:extLst>
          </p:cNvPr>
          <p:cNvPicPr>
            <a:picLocks noChangeAspect="1"/>
          </p:cNvPicPr>
          <p:nvPr/>
        </p:nvPicPr>
        <p:blipFill rotWithShape="1">
          <a:blip r:embed="rId3"/>
          <a:srcRect b="17949"/>
          <a:stretch/>
        </p:blipFill>
        <p:spPr>
          <a:xfrm>
            <a:off x="-23813" y="4986336"/>
            <a:ext cx="9134475" cy="445474"/>
          </a:xfrm>
          <a:prstGeom prst="rect">
            <a:avLst/>
          </a:prstGeom>
        </p:spPr>
      </p:pic>
      <p:pic>
        <p:nvPicPr>
          <p:cNvPr id="6" name="Picture 5">
            <a:extLst>
              <a:ext uri="{FF2B5EF4-FFF2-40B4-BE49-F238E27FC236}">
                <a16:creationId xmlns:a16="http://schemas.microsoft.com/office/drawing/2014/main" id="{17514624-A02B-4F94-AA1A-11B1858CCEC5}"/>
              </a:ext>
            </a:extLst>
          </p:cNvPr>
          <p:cNvPicPr>
            <a:picLocks noChangeAspect="1"/>
          </p:cNvPicPr>
          <p:nvPr/>
        </p:nvPicPr>
        <p:blipFill rotWithShape="1">
          <a:blip r:embed="rId4"/>
          <a:srcRect t="-1" b="34248"/>
          <a:stretch/>
        </p:blipFill>
        <p:spPr>
          <a:xfrm>
            <a:off x="-23813" y="5830776"/>
            <a:ext cx="9086850" cy="187888"/>
          </a:xfrm>
          <a:prstGeom prst="rect">
            <a:avLst/>
          </a:prstGeom>
        </p:spPr>
      </p:pic>
      <p:sp>
        <p:nvSpPr>
          <p:cNvPr id="7" name="TextBox 6">
            <a:extLst>
              <a:ext uri="{FF2B5EF4-FFF2-40B4-BE49-F238E27FC236}">
                <a16:creationId xmlns:a16="http://schemas.microsoft.com/office/drawing/2014/main" id="{90BFD445-E9A1-454F-A571-4C8BFB46FCA8}"/>
              </a:ext>
            </a:extLst>
          </p:cNvPr>
          <p:cNvSpPr txBox="1"/>
          <p:nvPr/>
        </p:nvSpPr>
        <p:spPr>
          <a:xfrm>
            <a:off x="-23813" y="6450067"/>
            <a:ext cx="2755691" cy="369332"/>
          </a:xfrm>
          <a:prstGeom prst="rect">
            <a:avLst/>
          </a:prstGeom>
          <a:noFill/>
        </p:spPr>
        <p:txBody>
          <a:bodyPr wrap="none" rtlCol="0">
            <a:spAutoFit/>
          </a:bodyPr>
          <a:lstStyle/>
          <a:p>
            <a:r>
              <a:rPr lang="es-CL" dirty="0"/>
              <a:t>…y “</a:t>
            </a:r>
            <a:r>
              <a:rPr lang="es-CL" dirty="0" err="1"/>
              <a:t>hide</a:t>
            </a:r>
            <a:r>
              <a:rPr lang="es-CL" dirty="0"/>
              <a:t>” para ocultar.</a:t>
            </a:r>
          </a:p>
        </p:txBody>
      </p:sp>
    </p:spTree>
    <p:extLst>
      <p:ext uri="{BB962C8B-B14F-4D97-AF65-F5344CB8AC3E}">
        <p14:creationId xmlns:p14="http://schemas.microsoft.com/office/powerpoint/2010/main" val="251734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0-#ppt_w/2"/>
                                          </p:val>
                                        </p:tav>
                                        <p:tav tm="100000">
                                          <p:val>
                                            <p:strVal val="#ppt_x"/>
                                          </p:val>
                                        </p:tav>
                                      </p:tavLst>
                                    </p:anim>
                                    <p:anim calcmode="lin" valueType="num">
                                      <p:cBhvr additive="base">
                                        <p:cTn id="4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9327-CB66-4467-993A-503E55B34982}"/>
              </a:ext>
            </a:extLst>
          </p:cNvPr>
          <p:cNvSpPr>
            <a:spLocks noGrp="1"/>
          </p:cNvSpPr>
          <p:nvPr>
            <p:ph type="title"/>
          </p:nvPr>
        </p:nvSpPr>
        <p:spPr/>
        <p:txBody>
          <a:bodyPr/>
          <a:lstStyle/>
          <a:p>
            <a:r>
              <a:rPr lang="es-CL" dirty="0"/>
              <a:t>Guardar como Imagen</a:t>
            </a:r>
          </a:p>
        </p:txBody>
      </p:sp>
      <p:sp>
        <p:nvSpPr>
          <p:cNvPr id="3" name="Content Placeholder 2">
            <a:extLst>
              <a:ext uri="{FF2B5EF4-FFF2-40B4-BE49-F238E27FC236}">
                <a16:creationId xmlns:a16="http://schemas.microsoft.com/office/drawing/2014/main" id="{D6A9ACB3-FA83-4290-B843-E01697C76948}"/>
              </a:ext>
            </a:extLst>
          </p:cNvPr>
          <p:cNvSpPr>
            <a:spLocks noGrp="1"/>
          </p:cNvSpPr>
          <p:nvPr>
            <p:ph idx="1"/>
          </p:nvPr>
        </p:nvSpPr>
        <p:spPr/>
        <p:txBody>
          <a:bodyPr/>
          <a:lstStyle/>
          <a:p>
            <a:r>
              <a:rPr lang="es-CL" dirty="0"/>
              <a:t>Para preservar una visualización no necesitamos captura de pantalla.</a:t>
            </a:r>
          </a:p>
          <a:p>
            <a:r>
              <a:rPr lang="es-CL" dirty="0"/>
              <a:t>Tenemos la posibilidad de capturar la visualización en formato .png usando la función integrada “</a:t>
            </a:r>
            <a:r>
              <a:rPr lang="es-CL" dirty="0" err="1"/>
              <a:t>view</a:t>
            </a:r>
            <a:r>
              <a:rPr lang="es-CL" dirty="0"/>
              <a:t> </a:t>
            </a:r>
            <a:r>
              <a:rPr lang="es-CL" dirty="0" err="1"/>
              <a:t>image</a:t>
            </a:r>
            <a:r>
              <a:rPr lang="es-CL" dirty="0"/>
              <a:t>”.</a:t>
            </a:r>
          </a:p>
          <a:p>
            <a:pPr lvl="2"/>
            <a:r>
              <a:rPr lang="es-CL" dirty="0"/>
              <a:t>Podemos controlar</a:t>
            </a:r>
            <a:br>
              <a:rPr lang="es-CL" dirty="0"/>
            </a:br>
            <a:r>
              <a:rPr lang="es-CL" dirty="0"/>
              <a:t>aspectos de la</a:t>
            </a:r>
            <a:br>
              <a:rPr lang="es-CL" dirty="0"/>
            </a:br>
            <a:r>
              <a:rPr lang="es-CL" dirty="0"/>
              <a:t>visualización a partir</a:t>
            </a:r>
            <a:br>
              <a:rPr lang="es-CL" dirty="0"/>
            </a:br>
            <a:r>
              <a:rPr lang="es-CL" dirty="0"/>
              <a:t>del menú de </a:t>
            </a:r>
            <a:br>
              <a:rPr lang="es-CL" dirty="0"/>
            </a:br>
            <a:r>
              <a:rPr lang="es-CL" dirty="0"/>
              <a:t>configuración debajo</a:t>
            </a:r>
            <a:br>
              <a:rPr lang="es-CL" dirty="0"/>
            </a:br>
            <a:r>
              <a:rPr lang="es-CL" dirty="0"/>
              <a:t>de la visualización.</a:t>
            </a:r>
          </a:p>
        </p:txBody>
      </p:sp>
      <p:pic>
        <p:nvPicPr>
          <p:cNvPr id="4" name="Picture 3">
            <a:extLst>
              <a:ext uri="{FF2B5EF4-FFF2-40B4-BE49-F238E27FC236}">
                <a16:creationId xmlns:a16="http://schemas.microsoft.com/office/drawing/2014/main" id="{504E32E8-1584-4827-81EA-D5E86F539BB9}"/>
              </a:ext>
            </a:extLst>
          </p:cNvPr>
          <p:cNvPicPr>
            <a:picLocks noChangeAspect="1"/>
          </p:cNvPicPr>
          <p:nvPr/>
        </p:nvPicPr>
        <p:blipFill rotWithShape="1">
          <a:blip r:embed="rId2"/>
          <a:srcRect l="28998" t="35002" r="5382" b="4350"/>
          <a:stretch/>
        </p:blipFill>
        <p:spPr>
          <a:xfrm>
            <a:off x="4392783" y="3925012"/>
            <a:ext cx="4181475" cy="2257425"/>
          </a:xfrm>
          <a:prstGeom prst="rect">
            <a:avLst/>
          </a:prstGeom>
        </p:spPr>
      </p:pic>
    </p:spTree>
    <p:extLst>
      <p:ext uri="{BB962C8B-B14F-4D97-AF65-F5344CB8AC3E}">
        <p14:creationId xmlns:p14="http://schemas.microsoft.com/office/powerpoint/2010/main" val="164299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724D8-FF5D-4A5C-9D50-C4BAED2FBAD0}"/>
              </a:ext>
            </a:extLst>
          </p:cNvPr>
          <p:cNvSpPr>
            <a:spLocks noGrp="1"/>
          </p:cNvSpPr>
          <p:nvPr>
            <p:ph type="title"/>
          </p:nvPr>
        </p:nvSpPr>
        <p:spPr/>
        <p:txBody>
          <a:bodyPr/>
          <a:lstStyle/>
          <a:p>
            <a:r>
              <a:rPr lang="es-CL" dirty="0"/>
              <a:t>Otras formas de Recuperar Track:</a:t>
            </a:r>
            <a:br>
              <a:rPr lang="es-CL" dirty="0"/>
            </a:br>
            <a:r>
              <a:rPr lang="es-CL" dirty="0"/>
              <a:t>Table Browser</a:t>
            </a:r>
          </a:p>
        </p:txBody>
      </p:sp>
      <p:sp>
        <p:nvSpPr>
          <p:cNvPr id="3" name="Content Placeholder 2">
            <a:extLst>
              <a:ext uri="{FF2B5EF4-FFF2-40B4-BE49-F238E27FC236}">
                <a16:creationId xmlns:a16="http://schemas.microsoft.com/office/drawing/2014/main" id="{CB484477-74F4-464E-B2D9-D980CFA7911A}"/>
              </a:ext>
            </a:extLst>
          </p:cNvPr>
          <p:cNvSpPr>
            <a:spLocks noGrp="1"/>
          </p:cNvSpPr>
          <p:nvPr>
            <p:ph idx="1"/>
          </p:nvPr>
        </p:nvSpPr>
        <p:spPr/>
        <p:txBody>
          <a:bodyPr/>
          <a:lstStyle/>
          <a:p>
            <a:r>
              <a:rPr lang="es-CL" dirty="0"/>
              <a:t>La</a:t>
            </a:r>
            <a:r>
              <a:rPr lang="es-CL" b="1" dirty="0"/>
              <a:t> visualización </a:t>
            </a:r>
            <a:r>
              <a:rPr lang="es-CL" dirty="0"/>
              <a:t>del </a:t>
            </a:r>
            <a:r>
              <a:rPr lang="es-CL" b="1" dirty="0"/>
              <a:t>Genome Browser </a:t>
            </a:r>
            <a:r>
              <a:rPr lang="es-CL" dirty="0"/>
              <a:t>sirve mucho para los ojos humanos, pero no es tan útil para machinas.</a:t>
            </a:r>
          </a:p>
          <a:p>
            <a:pPr lvl="1"/>
            <a:r>
              <a:rPr lang="es-CL" dirty="0"/>
              <a:t>Para obtener información contenidos en los track en formato textual, usamos el </a:t>
            </a:r>
            <a:r>
              <a:rPr lang="es-CL" b="1" dirty="0"/>
              <a:t>Table Browser</a:t>
            </a:r>
            <a:r>
              <a:rPr lang="es-CL" dirty="0"/>
              <a:t>.</a:t>
            </a:r>
          </a:p>
        </p:txBody>
      </p:sp>
      <p:pic>
        <p:nvPicPr>
          <p:cNvPr id="4" name="Picture 3">
            <a:extLst>
              <a:ext uri="{FF2B5EF4-FFF2-40B4-BE49-F238E27FC236}">
                <a16:creationId xmlns:a16="http://schemas.microsoft.com/office/drawing/2014/main" id="{998D14EE-98C1-4980-9909-1986E2421CE4}"/>
              </a:ext>
            </a:extLst>
          </p:cNvPr>
          <p:cNvPicPr>
            <a:picLocks noChangeAspect="1"/>
          </p:cNvPicPr>
          <p:nvPr/>
        </p:nvPicPr>
        <p:blipFill>
          <a:blip r:embed="rId2"/>
          <a:stretch>
            <a:fillRect/>
          </a:stretch>
        </p:blipFill>
        <p:spPr>
          <a:xfrm>
            <a:off x="0" y="4140863"/>
            <a:ext cx="9144000" cy="3598651"/>
          </a:xfrm>
          <a:prstGeom prst="rect">
            <a:avLst/>
          </a:prstGeom>
        </p:spPr>
      </p:pic>
    </p:spTree>
    <p:extLst>
      <p:ext uri="{BB962C8B-B14F-4D97-AF65-F5344CB8AC3E}">
        <p14:creationId xmlns:p14="http://schemas.microsoft.com/office/powerpoint/2010/main" val="180859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F5D7C-C8D6-4E43-8A5B-07AD64B3A686}"/>
              </a:ext>
            </a:extLst>
          </p:cNvPr>
          <p:cNvSpPr>
            <a:spLocks noGrp="1"/>
          </p:cNvSpPr>
          <p:nvPr>
            <p:ph type="title"/>
          </p:nvPr>
        </p:nvSpPr>
        <p:spPr/>
        <p:txBody>
          <a:bodyPr/>
          <a:lstStyle/>
          <a:p>
            <a:r>
              <a:rPr lang="es-CL" dirty="0"/>
              <a:t>Uso del Genome Browser con BLAT</a:t>
            </a:r>
          </a:p>
        </p:txBody>
      </p:sp>
      <p:sp>
        <p:nvSpPr>
          <p:cNvPr id="3" name="Content Placeholder 2">
            <a:extLst>
              <a:ext uri="{FF2B5EF4-FFF2-40B4-BE49-F238E27FC236}">
                <a16:creationId xmlns:a16="http://schemas.microsoft.com/office/drawing/2014/main" id="{6335D300-FB0E-4189-8C68-09751A6FCED9}"/>
              </a:ext>
            </a:extLst>
          </p:cNvPr>
          <p:cNvSpPr>
            <a:spLocks noGrp="1"/>
          </p:cNvSpPr>
          <p:nvPr>
            <p:ph idx="1"/>
          </p:nvPr>
        </p:nvSpPr>
        <p:spPr/>
        <p:txBody>
          <a:bodyPr>
            <a:normAutofit/>
          </a:bodyPr>
          <a:lstStyle/>
          <a:p>
            <a:r>
              <a:rPr lang="es-CL" dirty="0"/>
              <a:t>Si tenemos un </a:t>
            </a:r>
            <a:r>
              <a:rPr lang="es-CL" b="1" dirty="0"/>
              <a:t>read</a:t>
            </a:r>
            <a:r>
              <a:rPr lang="es-CL" dirty="0"/>
              <a:t> o </a:t>
            </a:r>
            <a:r>
              <a:rPr lang="es-CL" b="1" dirty="0"/>
              <a:t>secuencia</a:t>
            </a:r>
            <a:r>
              <a:rPr lang="es-CL" dirty="0"/>
              <a:t> del genoma humano que queremos situar, podemos usar herramientas similar a </a:t>
            </a:r>
            <a:r>
              <a:rPr lang="es-CL" b="1" dirty="0"/>
              <a:t>BLAST</a:t>
            </a:r>
            <a:r>
              <a:rPr lang="es-CL" dirty="0"/>
              <a:t>.</a:t>
            </a:r>
          </a:p>
          <a:p>
            <a:pPr lvl="1"/>
            <a:r>
              <a:rPr lang="es-CL" dirty="0"/>
              <a:t>UCSC tiene un herramienta de búsqueda de secuencia que funciona como </a:t>
            </a:r>
            <a:r>
              <a:rPr lang="es-CL" b="1" dirty="0"/>
              <a:t>BLAST</a:t>
            </a:r>
            <a:r>
              <a:rPr lang="es-CL" dirty="0"/>
              <a:t>…y que entonces se llama </a:t>
            </a:r>
            <a:r>
              <a:rPr lang="es-CL" b="1" dirty="0"/>
              <a:t>BLAT</a:t>
            </a:r>
            <a:r>
              <a:rPr lang="es-CL" dirty="0"/>
              <a:t> (BLAST-</a:t>
            </a:r>
            <a:r>
              <a:rPr lang="es-CL" dirty="0" err="1"/>
              <a:t>Like</a:t>
            </a:r>
            <a:r>
              <a:rPr lang="es-CL" dirty="0"/>
              <a:t> </a:t>
            </a:r>
            <a:r>
              <a:rPr lang="es-CL" dirty="0" err="1"/>
              <a:t>Search</a:t>
            </a:r>
            <a:r>
              <a:rPr lang="es-CL" dirty="0"/>
              <a:t> Tool).</a:t>
            </a:r>
          </a:p>
          <a:p>
            <a:pPr lvl="2"/>
            <a:r>
              <a:rPr lang="es-CL" dirty="0"/>
              <a:t>En los anos 2000, </a:t>
            </a:r>
            <a:r>
              <a:rPr lang="es-CL" b="1" dirty="0"/>
              <a:t>BLAT</a:t>
            </a:r>
            <a:r>
              <a:rPr lang="es-CL" dirty="0"/>
              <a:t> sirvió para asistir en el alineamiento y la anotación del genoma humano.</a:t>
            </a:r>
          </a:p>
          <a:p>
            <a:pPr lvl="1"/>
            <a:r>
              <a:rPr lang="es-CL" dirty="0"/>
              <a:t>Funciona con secuencias en el formato FASTA (i.e. un línea ID, una línea para la secuencia).</a:t>
            </a:r>
          </a:p>
        </p:txBody>
      </p:sp>
    </p:spTree>
    <p:extLst>
      <p:ext uri="{BB962C8B-B14F-4D97-AF65-F5344CB8AC3E}">
        <p14:creationId xmlns:p14="http://schemas.microsoft.com/office/powerpoint/2010/main" val="1598472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C4EB4-2AF7-45EC-9086-28909A447DF9}"/>
              </a:ext>
            </a:extLst>
          </p:cNvPr>
          <p:cNvSpPr>
            <a:spLocks noGrp="1"/>
          </p:cNvSpPr>
          <p:nvPr>
            <p:ph type="title"/>
          </p:nvPr>
        </p:nvSpPr>
        <p:spPr/>
        <p:txBody>
          <a:bodyPr/>
          <a:lstStyle/>
          <a:p>
            <a:r>
              <a:rPr lang="es-CL" dirty="0"/>
              <a:t>    Otras Especies</a:t>
            </a:r>
          </a:p>
        </p:txBody>
      </p:sp>
      <p:sp>
        <p:nvSpPr>
          <p:cNvPr id="3" name="Content Placeholder 2">
            <a:extLst>
              <a:ext uri="{FF2B5EF4-FFF2-40B4-BE49-F238E27FC236}">
                <a16:creationId xmlns:a16="http://schemas.microsoft.com/office/drawing/2014/main" id="{E3CF77CE-CFF9-42ED-A13A-932EBDC706D1}"/>
              </a:ext>
            </a:extLst>
          </p:cNvPr>
          <p:cNvSpPr>
            <a:spLocks noGrp="1"/>
          </p:cNvSpPr>
          <p:nvPr>
            <p:ph idx="1"/>
          </p:nvPr>
        </p:nvSpPr>
        <p:spPr>
          <a:xfrm>
            <a:off x="3276600" y="1600202"/>
            <a:ext cx="5410200" cy="4525963"/>
          </a:xfrm>
        </p:spPr>
        <p:txBody>
          <a:bodyPr/>
          <a:lstStyle/>
          <a:p>
            <a:r>
              <a:rPr lang="es-CL" dirty="0"/>
              <a:t>En este clase, concentramos en el </a:t>
            </a:r>
            <a:r>
              <a:rPr lang="es-CL" b="1" dirty="0"/>
              <a:t>Genome Browser </a:t>
            </a:r>
            <a:r>
              <a:rPr lang="es-CL" dirty="0"/>
              <a:t>del ser humano.</a:t>
            </a:r>
          </a:p>
          <a:p>
            <a:pPr lvl="1"/>
            <a:r>
              <a:rPr lang="es-CL" dirty="0"/>
              <a:t>De hecho existe visualizaciones para varias especies con sus genomas almacenados en el </a:t>
            </a:r>
            <a:r>
              <a:rPr lang="es-CL" b="1" dirty="0"/>
              <a:t>UCSC</a:t>
            </a:r>
            <a:r>
              <a:rPr lang="es-CL" dirty="0"/>
              <a:t>.</a:t>
            </a:r>
          </a:p>
          <a:p>
            <a:pPr lvl="2"/>
            <a:r>
              <a:rPr lang="es-CL" dirty="0"/>
              <a:t>Va de los primates hasta el virus Ebola, cada con sus propios recursos.</a:t>
            </a:r>
          </a:p>
        </p:txBody>
      </p:sp>
      <p:pic>
        <p:nvPicPr>
          <p:cNvPr id="5" name="Picture 4">
            <a:extLst>
              <a:ext uri="{FF2B5EF4-FFF2-40B4-BE49-F238E27FC236}">
                <a16:creationId xmlns:a16="http://schemas.microsoft.com/office/drawing/2014/main" id="{3E8AE593-98C2-4B31-BD0D-E22CB5701917}"/>
              </a:ext>
            </a:extLst>
          </p:cNvPr>
          <p:cNvPicPr>
            <a:picLocks noChangeAspect="1"/>
          </p:cNvPicPr>
          <p:nvPr/>
        </p:nvPicPr>
        <p:blipFill rotWithShape="1">
          <a:blip r:embed="rId2">
            <a:clrChange>
              <a:clrFrom>
                <a:srgbClr val="FFFFFF"/>
              </a:clrFrom>
              <a:clrTo>
                <a:srgbClr val="FFFFFF">
                  <a:alpha val="0"/>
                </a:srgbClr>
              </a:clrTo>
            </a:clrChange>
          </a:blip>
          <a:srcRect t="5685"/>
          <a:stretch/>
        </p:blipFill>
        <p:spPr>
          <a:xfrm>
            <a:off x="0" y="508841"/>
            <a:ext cx="3276600" cy="5758430"/>
          </a:xfrm>
          <a:prstGeom prst="rect">
            <a:avLst/>
          </a:prstGeom>
        </p:spPr>
      </p:pic>
    </p:spTree>
    <p:extLst>
      <p:ext uri="{BB962C8B-B14F-4D97-AF65-F5344CB8AC3E}">
        <p14:creationId xmlns:p14="http://schemas.microsoft.com/office/powerpoint/2010/main" val="32822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C3D4-E9B2-43E8-9F37-F6D4A2798D0F}"/>
              </a:ext>
            </a:extLst>
          </p:cNvPr>
          <p:cNvSpPr>
            <a:spLocks noGrp="1"/>
          </p:cNvSpPr>
          <p:nvPr>
            <p:ph type="title"/>
          </p:nvPr>
        </p:nvSpPr>
        <p:spPr/>
        <p:txBody>
          <a:bodyPr/>
          <a:lstStyle/>
          <a:p>
            <a:r>
              <a:rPr lang="es-CL" dirty="0"/>
              <a:t>La Semana Pasada: Control de Calidad QC</a:t>
            </a:r>
          </a:p>
        </p:txBody>
      </p:sp>
      <p:sp>
        <p:nvSpPr>
          <p:cNvPr id="10" name="CuadroTexto 4">
            <a:extLst>
              <a:ext uri="{FF2B5EF4-FFF2-40B4-BE49-F238E27FC236}">
                <a16:creationId xmlns:a16="http://schemas.microsoft.com/office/drawing/2014/main" id="{938D5175-1DEA-428D-ABF8-D5ECDC8EA81F}"/>
              </a:ext>
            </a:extLst>
          </p:cNvPr>
          <p:cNvSpPr txBox="1"/>
          <p:nvPr/>
        </p:nvSpPr>
        <p:spPr>
          <a:xfrm>
            <a:off x="653870" y="1778513"/>
            <a:ext cx="7937681" cy="646331"/>
          </a:xfrm>
          <a:prstGeom prst="rect">
            <a:avLst/>
          </a:prstGeom>
          <a:solidFill>
            <a:schemeClr val="tx2">
              <a:lumMod val="50000"/>
              <a:alpha val="80000"/>
            </a:schemeClr>
          </a:solidFill>
          <a:ln w="38100" cmpd="sng">
            <a:solidFill>
              <a:srgbClr val="C00000"/>
            </a:solidFill>
          </a:ln>
        </p:spPr>
        <p:txBody>
          <a:bodyPr wrap="square" rtlCol="0">
            <a:spAutoFit/>
          </a:bodyPr>
          <a:lstStyle/>
          <a:p>
            <a:r>
              <a:rPr lang="es-CL" dirty="0">
                <a:solidFill>
                  <a:srgbClr val="FFFFFF"/>
                </a:solidFill>
              </a:rPr>
              <a:t>     Intentar extraer información significativa de datos de mala calidad nunca es una buena idea.  </a:t>
            </a:r>
            <a:r>
              <a:rPr lang="es-CL" b="1" dirty="0">
                <a:solidFill>
                  <a:srgbClr val="FFFFFF"/>
                </a:solidFill>
              </a:rPr>
              <a:t>Basura dentro </a:t>
            </a:r>
            <a:r>
              <a:rPr lang="es-CL" b="1" dirty="0">
                <a:solidFill>
                  <a:srgbClr val="FFFFFF"/>
                </a:solidFill>
                <a:latin typeface="Wingdings"/>
                <a:ea typeface="Wingdings"/>
                <a:cs typeface="Wingdings"/>
                <a:sym typeface="Wingdings"/>
              </a:rPr>
              <a:t></a:t>
            </a:r>
            <a:r>
              <a:rPr lang="es-CL" b="1" dirty="0">
                <a:solidFill>
                  <a:srgbClr val="FFFFFF"/>
                </a:solidFill>
                <a:sym typeface="Wingdings"/>
              </a:rPr>
              <a:t> </a:t>
            </a:r>
            <a:r>
              <a:rPr lang="es-CL" b="1" dirty="0">
                <a:solidFill>
                  <a:srgbClr val="FFFFFF"/>
                </a:solidFill>
              </a:rPr>
              <a:t>Basura fuera</a:t>
            </a:r>
            <a:r>
              <a:rPr lang="es-CL" dirty="0">
                <a:solidFill>
                  <a:srgbClr val="FFFFFF"/>
                </a:solidFill>
              </a:rPr>
              <a:t>.</a:t>
            </a:r>
          </a:p>
        </p:txBody>
      </p:sp>
      <p:pic>
        <p:nvPicPr>
          <p:cNvPr id="11" name="Imagen 3">
            <a:extLst>
              <a:ext uri="{FF2B5EF4-FFF2-40B4-BE49-F238E27FC236}">
                <a16:creationId xmlns:a16="http://schemas.microsoft.com/office/drawing/2014/main" id="{E6CBC121-289D-468A-9F0F-8A8C4F6739D6}"/>
              </a:ext>
            </a:extLst>
          </p:cNvPr>
          <p:cNvPicPr>
            <a:picLocks noChangeAspect="1"/>
          </p:cNvPicPr>
          <p:nvPr/>
        </p:nvPicPr>
        <p:blipFill>
          <a:blip r:embed="rId3"/>
          <a:stretch>
            <a:fillRect/>
          </a:stretch>
        </p:blipFill>
        <p:spPr>
          <a:xfrm>
            <a:off x="282654" y="1463582"/>
            <a:ext cx="753159" cy="657147"/>
          </a:xfrm>
          <a:prstGeom prst="rect">
            <a:avLst/>
          </a:prstGeom>
        </p:spPr>
      </p:pic>
      <p:pic>
        <p:nvPicPr>
          <p:cNvPr id="14" name="Picture 13">
            <a:extLst>
              <a:ext uri="{FF2B5EF4-FFF2-40B4-BE49-F238E27FC236}">
                <a16:creationId xmlns:a16="http://schemas.microsoft.com/office/drawing/2014/main" id="{A0B03DFE-704F-4A91-B38D-4D1F9DCD3563}"/>
              </a:ext>
            </a:extLst>
          </p:cNvPr>
          <p:cNvPicPr>
            <a:picLocks noChangeAspect="1"/>
          </p:cNvPicPr>
          <p:nvPr/>
        </p:nvPicPr>
        <p:blipFill rotWithShape="1">
          <a:blip r:embed="rId4"/>
          <a:srcRect l="1" t="2986" r="1290"/>
          <a:stretch/>
        </p:blipFill>
        <p:spPr>
          <a:xfrm>
            <a:off x="282654" y="2928715"/>
            <a:ext cx="2726418" cy="2009690"/>
          </a:xfrm>
          <a:prstGeom prst="rect">
            <a:avLst/>
          </a:prstGeom>
        </p:spPr>
      </p:pic>
      <p:sp>
        <p:nvSpPr>
          <p:cNvPr id="6" name="TextBox 5">
            <a:extLst>
              <a:ext uri="{FF2B5EF4-FFF2-40B4-BE49-F238E27FC236}">
                <a16:creationId xmlns:a16="http://schemas.microsoft.com/office/drawing/2014/main" id="{01815E8B-3B8A-4B5E-B1D7-1C167DD6F2DF}"/>
              </a:ext>
            </a:extLst>
          </p:cNvPr>
          <p:cNvSpPr txBox="1"/>
          <p:nvPr/>
        </p:nvSpPr>
        <p:spPr>
          <a:xfrm>
            <a:off x="149304" y="2555109"/>
            <a:ext cx="5438092" cy="369332"/>
          </a:xfrm>
          <a:prstGeom prst="rect">
            <a:avLst/>
          </a:prstGeom>
          <a:noFill/>
        </p:spPr>
        <p:txBody>
          <a:bodyPr wrap="none" rtlCol="0">
            <a:spAutoFit/>
          </a:bodyPr>
          <a:lstStyle/>
          <a:p>
            <a:r>
              <a:rPr lang="es-CL" dirty="0">
                <a:effectLst>
                  <a:glow rad="63500">
                    <a:schemeClr val="accent2">
                      <a:satMod val="175000"/>
                      <a:alpha val="40000"/>
                    </a:schemeClr>
                  </a:glow>
                </a:effectLst>
              </a:rPr>
              <a:t>Vimos ejemplos de visualización innecesarias… </a:t>
            </a:r>
          </a:p>
        </p:txBody>
      </p:sp>
      <p:sp>
        <p:nvSpPr>
          <p:cNvPr id="7" name="TextBox 6">
            <a:extLst>
              <a:ext uri="{FF2B5EF4-FFF2-40B4-BE49-F238E27FC236}">
                <a16:creationId xmlns:a16="http://schemas.microsoft.com/office/drawing/2014/main" id="{67634EFD-8586-4E21-B985-E84E1B35BC4C}"/>
              </a:ext>
            </a:extLst>
          </p:cNvPr>
          <p:cNvSpPr txBox="1"/>
          <p:nvPr/>
        </p:nvSpPr>
        <p:spPr>
          <a:xfrm>
            <a:off x="5911681" y="2527909"/>
            <a:ext cx="3017173" cy="369332"/>
          </a:xfrm>
          <a:prstGeom prst="rect">
            <a:avLst/>
          </a:prstGeom>
          <a:noFill/>
        </p:spPr>
        <p:txBody>
          <a:bodyPr wrap="none" rtlCol="0">
            <a:spAutoFit/>
          </a:bodyPr>
          <a:lstStyle/>
          <a:p>
            <a:r>
              <a:rPr lang="es-CL" dirty="0">
                <a:effectLst>
                  <a:glow rad="63500">
                    <a:schemeClr val="accent4">
                      <a:satMod val="175000"/>
                      <a:alpha val="40000"/>
                    </a:schemeClr>
                  </a:glow>
                </a:effectLst>
              </a:rPr>
              <a:t>…de visualización útiles…</a:t>
            </a:r>
          </a:p>
        </p:txBody>
      </p:sp>
      <p:pic>
        <p:nvPicPr>
          <p:cNvPr id="17" name="Content Placeholder 4">
            <a:extLst>
              <a:ext uri="{FF2B5EF4-FFF2-40B4-BE49-F238E27FC236}">
                <a16:creationId xmlns:a16="http://schemas.microsoft.com/office/drawing/2014/main" id="{11AF13A9-7A96-4EFD-8B39-0878E9022CB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189869" y="2966238"/>
            <a:ext cx="3401682" cy="1699033"/>
          </a:xfrm>
          <a:prstGeom prst="rect">
            <a:avLst/>
          </a:prstGeom>
          <a:ln>
            <a:solidFill>
              <a:srgbClr val="000000"/>
            </a:solidFill>
          </a:ln>
        </p:spPr>
      </p:pic>
      <p:sp>
        <p:nvSpPr>
          <p:cNvPr id="8" name="TextBox 7">
            <a:extLst>
              <a:ext uri="{FF2B5EF4-FFF2-40B4-BE49-F238E27FC236}">
                <a16:creationId xmlns:a16="http://schemas.microsoft.com/office/drawing/2014/main" id="{7A097899-8516-43FD-8897-9A488D3228FE}"/>
              </a:ext>
            </a:extLst>
          </p:cNvPr>
          <p:cNvSpPr txBox="1"/>
          <p:nvPr/>
        </p:nvSpPr>
        <p:spPr>
          <a:xfrm>
            <a:off x="2187782" y="3537870"/>
            <a:ext cx="4456028" cy="369332"/>
          </a:xfrm>
          <a:prstGeom prst="rect">
            <a:avLst/>
          </a:prstGeom>
          <a:noFill/>
        </p:spPr>
        <p:txBody>
          <a:bodyPr wrap="none" rtlCol="0">
            <a:spAutoFit/>
          </a:bodyPr>
          <a:lstStyle/>
          <a:p>
            <a:r>
              <a:rPr lang="es-CL" dirty="0">
                <a:effectLst>
                  <a:glow rad="101600">
                    <a:schemeClr val="accent3">
                      <a:satMod val="175000"/>
                      <a:alpha val="40000"/>
                    </a:schemeClr>
                  </a:glow>
                </a:effectLst>
              </a:rPr>
              <a:t>…y de visualización útiles y completas.</a:t>
            </a:r>
          </a:p>
        </p:txBody>
      </p:sp>
      <p:pic>
        <p:nvPicPr>
          <p:cNvPr id="19" name="Picture 18">
            <a:extLst>
              <a:ext uri="{FF2B5EF4-FFF2-40B4-BE49-F238E27FC236}">
                <a16:creationId xmlns:a16="http://schemas.microsoft.com/office/drawing/2014/main" id="{FC21D31E-692B-4A1C-BAD6-A6BBBA01343D}"/>
              </a:ext>
            </a:extLst>
          </p:cNvPr>
          <p:cNvPicPr>
            <a:picLocks noChangeAspect="1"/>
          </p:cNvPicPr>
          <p:nvPr/>
        </p:nvPicPr>
        <p:blipFill>
          <a:blip r:embed="rId6"/>
          <a:stretch>
            <a:fillRect/>
          </a:stretch>
        </p:blipFill>
        <p:spPr>
          <a:xfrm>
            <a:off x="2352685" y="3858148"/>
            <a:ext cx="3769394" cy="2827046"/>
          </a:xfrm>
          <a:prstGeom prst="rect">
            <a:avLst/>
          </a:prstGeom>
        </p:spPr>
      </p:pic>
    </p:spTree>
    <p:extLst>
      <p:ext uri="{BB962C8B-B14F-4D97-AF65-F5344CB8AC3E}">
        <p14:creationId xmlns:p14="http://schemas.microsoft.com/office/powerpoint/2010/main" val="40004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78226-317A-4DFB-A700-627D5B05C14B}"/>
              </a:ext>
            </a:extLst>
          </p:cNvPr>
          <p:cNvSpPr>
            <a:spLocks noGrp="1"/>
          </p:cNvSpPr>
          <p:nvPr>
            <p:ph type="title"/>
          </p:nvPr>
        </p:nvSpPr>
        <p:spPr/>
        <p:txBody>
          <a:bodyPr/>
          <a:lstStyle/>
          <a:p>
            <a:r>
              <a:rPr lang="es-CL" dirty="0"/>
              <a:t>¿Y el Genome Reference Consortium (GRC)? ¿Tiene su propia visualización?</a:t>
            </a:r>
          </a:p>
        </p:txBody>
      </p:sp>
      <p:sp>
        <p:nvSpPr>
          <p:cNvPr id="3" name="Content Placeholder 2">
            <a:extLst>
              <a:ext uri="{FF2B5EF4-FFF2-40B4-BE49-F238E27FC236}">
                <a16:creationId xmlns:a16="http://schemas.microsoft.com/office/drawing/2014/main" id="{47A51529-151B-4AC2-8043-84CC113AFAEB}"/>
              </a:ext>
            </a:extLst>
          </p:cNvPr>
          <p:cNvSpPr>
            <a:spLocks noGrp="1"/>
          </p:cNvSpPr>
          <p:nvPr>
            <p:ph idx="1"/>
          </p:nvPr>
        </p:nvSpPr>
        <p:spPr/>
        <p:txBody>
          <a:bodyPr/>
          <a:lstStyle/>
          <a:p>
            <a:r>
              <a:rPr lang="es-CL" dirty="0"/>
              <a:t>El </a:t>
            </a:r>
            <a:r>
              <a:rPr lang="es-CL" b="1" dirty="0"/>
              <a:t>Genome Reference Consortium</a:t>
            </a:r>
            <a:r>
              <a:rPr lang="es-CL" dirty="0"/>
              <a:t> si tiene su propia visualización.</a:t>
            </a:r>
          </a:p>
          <a:p>
            <a:pPr lvl="1"/>
            <a:r>
              <a:rPr lang="es-CL" dirty="0"/>
              <a:t>A primer vista puede parecer muy minimalista…</a:t>
            </a:r>
          </a:p>
          <a:p>
            <a:pPr lvl="2"/>
            <a:r>
              <a:rPr lang="es-CL" dirty="0"/>
              <a:t>Pero en realidad, tiene un alto numero de </a:t>
            </a:r>
            <a:r>
              <a:rPr lang="es-CL" dirty="0" err="1"/>
              <a:t>tracks</a:t>
            </a:r>
            <a:r>
              <a:rPr lang="es-CL" dirty="0"/>
              <a:t>.</a:t>
            </a:r>
          </a:p>
          <a:p>
            <a:pPr lvl="1"/>
            <a:endParaRPr lang="es-CL" dirty="0"/>
          </a:p>
        </p:txBody>
      </p:sp>
      <p:pic>
        <p:nvPicPr>
          <p:cNvPr id="4" name="Picture 3">
            <a:extLst>
              <a:ext uri="{FF2B5EF4-FFF2-40B4-BE49-F238E27FC236}">
                <a16:creationId xmlns:a16="http://schemas.microsoft.com/office/drawing/2014/main" id="{901F3461-77A9-40D3-B302-CF75077121FF}"/>
              </a:ext>
            </a:extLst>
          </p:cNvPr>
          <p:cNvPicPr>
            <a:picLocks noChangeAspect="1"/>
          </p:cNvPicPr>
          <p:nvPr/>
        </p:nvPicPr>
        <p:blipFill>
          <a:blip r:embed="rId2"/>
          <a:stretch>
            <a:fillRect/>
          </a:stretch>
        </p:blipFill>
        <p:spPr>
          <a:xfrm>
            <a:off x="0" y="3332604"/>
            <a:ext cx="9144000" cy="3373588"/>
          </a:xfrm>
          <a:prstGeom prst="rect">
            <a:avLst/>
          </a:prstGeom>
        </p:spPr>
      </p:pic>
      <p:sp>
        <p:nvSpPr>
          <p:cNvPr id="5" name="Rectangle 4">
            <a:extLst>
              <a:ext uri="{FF2B5EF4-FFF2-40B4-BE49-F238E27FC236}">
                <a16:creationId xmlns:a16="http://schemas.microsoft.com/office/drawing/2014/main" id="{6B7A26ED-8526-4EE3-8A62-EE318C01BE03}"/>
              </a:ext>
            </a:extLst>
          </p:cNvPr>
          <p:cNvSpPr/>
          <p:nvPr/>
        </p:nvSpPr>
        <p:spPr>
          <a:xfrm>
            <a:off x="7997588" y="6424632"/>
            <a:ext cx="1037230" cy="28156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CL"/>
          </a:p>
        </p:txBody>
      </p:sp>
      <p:sp>
        <p:nvSpPr>
          <p:cNvPr id="6" name="TextBox 5">
            <a:extLst>
              <a:ext uri="{FF2B5EF4-FFF2-40B4-BE49-F238E27FC236}">
                <a16:creationId xmlns:a16="http://schemas.microsoft.com/office/drawing/2014/main" id="{4256725F-E06C-4F35-AE07-B000E8DD1B6D}"/>
              </a:ext>
            </a:extLst>
          </p:cNvPr>
          <p:cNvSpPr txBox="1"/>
          <p:nvPr/>
        </p:nvSpPr>
        <p:spPr>
          <a:xfrm>
            <a:off x="1774208" y="4796133"/>
            <a:ext cx="5240741"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CL" dirty="0"/>
              <a:t>Sin embargo, en términos de calidad de la visualización y facilidad de acceso, la visualización USCS es mucha mejor.</a:t>
            </a:r>
          </a:p>
        </p:txBody>
      </p:sp>
    </p:spTree>
    <p:extLst>
      <p:ext uri="{BB962C8B-B14F-4D97-AF65-F5344CB8AC3E}">
        <p14:creationId xmlns:p14="http://schemas.microsoft.com/office/powerpoint/2010/main" val="143156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par>
                          <p:cTn id="19" fill="hold">
                            <p:stCondLst>
                              <p:cond delay="500"/>
                            </p:stCondLst>
                            <p:childTnLst>
                              <p:par>
                                <p:cTn id="20" presetID="2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fltVal val="0"/>
                                          </p:val>
                                        </p:tav>
                                        <p:tav tm="100000">
                                          <p:val>
                                            <p:strVal val="#ppt_w"/>
                                          </p:val>
                                        </p:tav>
                                      </p:tavLst>
                                    </p:anim>
                                    <p:anim calcmode="lin" valueType="num">
                                      <p:cBhvr>
                                        <p:cTn id="28" dur="1000" fill="hold"/>
                                        <p:tgtEl>
                                          <p:spTgt spid="6"/>
                                        </p:tgtEl>
                                        <p:attrNameLst>
                                          <p:attrName>ppt_h</p:attrName>
                                        </p:attrNameLst>
                                      </p:cBhvr>
                                      <p:tavLst>
                                        <p:tav tm="0">
                                          <p:val>
                                            <p:fltVal val="0"/>
                                          </p:val>
                                        </p:tav>
                                        <p:tav tm="100000">
                                          <p:val>
                                            <p:strVal val="#ppt_h"/>
                                          </p:val>
                                        </p:tav>
                                      </p:tavLst>
                                    </p:anim>
                                    <p:anim calcmode="lin" valueType="num">
                                      <p:cBhvr>
                                        <p:cTn id="29" dur="1000" fill="hold"/>
                                        <p:tgtEl>
                                          <p:spTgt spid="6"/>
                                        </p:tgtEl>
                                        <p:attrNameLst>
                                          <p:attrName>style.rotation</p:attrName>
                                        </p:attrNameLst>
                                      </p:cBhvr>
                                      <p:tavLst>
                                        <p:tav tm="0">
                                          <p:val>
                                            <p:fltVal val="90"/>
                                          </p:val>
                                        </p:tav>
                                        <p:tav tm="100000">
                                          <p:val>
                                            <p:fltVal val="0"/>
                                          </p:val>
                                        </p:tav>
                                      </p:tavLst>
                                    </p:anim>
                                    <p:animEffect transition="in" filter="fade">
                                      <p:cBhvr>
                                        <p:cTn id="3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111BD-74D8-4E3F-A51A-963FD1725698}"/>
              </a:ext>
            </a:extLst>
          </p:cNvPr>
          <p:cNvSpPr>
            <a:spLocks noGrp="1"/>
          </p:cNvSpPr>
          <p:nvPr>
            <p:ph type="title"/>
          </p:nvPr>
        </p:nvSpPr>
        <p:spPr/>
        <p:txBody>
          <a:bodyPr/>
          <a:lstStyle/>
          <a:p>
            <a:r>
              <a:rPr lang="es-CL" dirty="0"/>
              <a:t>Practica: Track Personalizado 1/2</a:t>
            </a:r>
          </a:p>
        </p:txBody>
      </p:sp>
      <p:sp>
        <p:nvSpPr>
          <p:cNvPr id="3" name="Content Placeholder 2">
            <a:extLst>
              <a:ext uri="{FF2B5EF4-FFF2-40B4-BE49-F238E27FC236}">
                <a16:creationId xmlns:a16="http://schemas.microsoft.com/office/drawing/2014/main" id="{E506BA4B-D205-42D0-A29F-D29176B272AF}"/>
              </a:ext>
            </a:extLst>
          </p:cNvPr>
          <p:cNvSpPr>
            <a:spLocks noGrp="1"/>
          </p:cNvSpPr>
          <p:nvPr>
            <p:ph idx="1"/>
          </p:nvPr>
        </p:nvSpPr>
        <p:spPr>
          <a:xfrm>
            <a:off x="457200" y="1600202"/>
            <a:ext cx="8229600" cy="4983160"/>
          </a:xfrm>
        </p:spPr>
        <p:txBody>
          <a:bodyPr>
            <a:normAutofit/>
          </a:bodyPr>
          <a:lstStyle/>
          <a:p>
            <a:r>
              <a:rPr lang="es-CL" dirty="0"/>
              <a:t>El</a:t>
            </a:r>
            <a:r>
              <a:rPr lang="es-CL" b="1" dirty="0"/>
              <a:t> Genome Browser </a:t>
            </a:r>
            <a:r>
              <a:rPr lang="es-CL" dirty="0"/>
              <a:t>no solo permite agregar visualización que provienen de recursos establecidos sino también </a:t>
            </a:r>
            <a:r>
              <a:rPr lang="es-CL" b="1" dirty="0"/>
              <a:t>datos personalizados </a:t>
            </a:r>
            <a:r>
              <a:rPr lang="es-CL" dirty="0"/>
              <a:t>del usuario, usando la opción “</a:t>
            </a:r>
            <a:r>
              <a:rPr lang="es-CL" dirty="0" err="1"/>
              <a:t>add</a:t>
            </a:r>
            <a:r>
              <a:rPr lang="es-CL" dirty="0"/>
              <a:t> custom track”.</a:t>
            </a:r>
          </a:p>
        </p:txBody>
      </p:sp>
      <p:pic>
        <p:nvPicPr>
          <p:cNvPr id="4" name="Picture 3">
            <a:extLst>
              <a:ext uri="{FF2B5EF4-FFF2-40B4-BE49-F238E27FC236}">
                <a16:creationId xmlns:a16="http://schemas.microsoft.com/office/drawing/2014/main" id="{A2250281-141D-431F-BC5B-9572D6D8EF7D}"/>
              </a:ext>
            </a:extLst>
          </p:cNvPr>
          <p:cNvPicPr>
            <a:picLocks noChangeAspect="1"/>
          </p:cNvPicPr>
          <p:nvPr/>
        </p:nvPicPr>
        <p:blipFill>
          <a:blip r:embed="rId2"/>
          <a:stretch>
            <a:fillRect/>
          </a:stretch>
        </p:blipFill>
        <p:spPr>
          <a:xfrm>
            <a:off x="0" y="3885492"/>
            <a:ext cx="9144000" cy="1707386"/>
          </a:xfrm>
          <a:prstGeom prst="rect">
            <a:avLst/>
          </a:prstGeom>
        </p:spPr>
      </p:pic>
      <p:pic>
        <p:nvPicPr>
          <p:cNvPr id="5" name="Picture 4">
            <a:extLst>
              <a:ext uri="{FF2B5EF4-FFF2-40B4-BE49-F238E27FC236}">
                <a16:creationId xmlns:a16="http://schemas.microsoft.com/office/drawing/2014/main" id="{DC606BC2-DB40-4485-877A-4E706BB65E9E}"/>
              </a:ext>
            </a:extLst>
          </p:cNvPr>
          <p:cNvPicPr>
            <a:picLocks noChangeAspect="1"/>
          </p:cNvPicPr>
          <p:nvPr/>
        </p:nvPicPr>
        <p:blipFill>
          <a:blip r:embed="rId3"/>
          <a:stretch>
            <a:fillRect/>
          </a:stretch>
        </p:blipFill>
        <p:spPr>
          <a:xfrm>
            <a:off x="124109" y="4243385"/>
            <a:ext cx="9115425" cy="2028825"/>
          </a:xfrm>
          <a:prstGeom prst="rect">
            <a:avLst/>
          </a:prstGeom>
        </p:spPr>
      </p:pic>
      <p:sp>
        <p:nvSpPr>
          <p:cNvPr id="7" name="Arrow: Right 6">
            <a:extLst>
              <a:ext uri="{FF2B5EF4-FFF2-40B4-BE49-F238E27FC236}">
                <a16:creationId xmlns:a16="http://schemas.microsoft.com/office/drawing/2014/main" id="{68324DC5-5E1E-4F9B-94FD-195D354AEFAE}"/>
              </a:ext>
            </a:extLst>
          </p:cNvPr>
          <p:cNvSpPr/>
          <p:nvPr/>
        </p:nvSpPr>
        <p:spPr>
          <a:xfrm>
            <a:off x="3058378" y="4534468"/>
            <a:ext cx="600502" cy="40943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26106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0D02-3E0C-4879-9B27-595764225D8C}"/>
              </a:ext>
            </a:extLst>
          </p:cNvPr>
          <p:cNvSpPr>
            <a:spLocks noGrp="1"/>
          </p:cNvSpPr>
          <p:nvPr>
            <p:ph type="title"/>
          </p:nvPr>
        </p:nvSpPr>
        <p:spPr/>
        <p:txBody>
          <a:bodyPr/>
          <a:lstStyle/>
          <a:p>
            <a:r>
              <a:rPr lang="es-CL" dirty="0"/>
              <a:t>Practica: Track Personalizado 2/2</a:t>
            </a:r>
          </a:p>
        </p:txBody>
      </p:sp>
      <p:sp>
        <p:nvSpPr>
          <p:cNvPr id="3" name="Content Placeholder 2">
            <a:extLst>
              <a:ext uri="{FF2B5EF4-FFF2-40B4-BE49-F238E27FC236}">
                <a16:creationId xmlns:a16="http://schemas.microsoft.com/office/drawing/2014/main" id="{BCBCE7D9-98F8-468B-B7C8-D11278AC5177}"/>
              </a:ext>
            </a:extLst>
          </p:cNvPr>
          <p:cNvSpPr>
            <a:spLocks noGrp="1"/>
          </p:cNvSpPr>
          <p:nvPr>
            <p:ph idx="1"/>
          </p:nvPr>
        </p:nvSpPr>
        <p:spPr/>
        <p:txBody>
          <a:bodyPr/>
          <a:lstStyle/>
          <a:p>
            <a:r>
              <a:rPr lang="es-CL" dirty="0"/>
              <a:t>Para esta practica, van a crear visualización que incluye sus propios datos almacenados en archivo BED: </a:t>
            </a:r>
            <a:r>
              <a:rPr lang="es-CL" sz="2200" dirty="0">
                <a:hlinkClick r:id="rId2"/>
              </a:rPr>
              <a:t>https://genome.ucsc.edu/FAQ/FAQformat.html</a:t>
            </a:r>
            <a:endParaRPr lang="es-CL" dirty="0"/>
          </a:p>
          <a:p>
            <a:pPr lvl="1"/>
            <a:r>
              <a:rPr lang="es-CL" dirty="0"/>
              <a:t>En este archivo, incluimos una pequeña lista de variantes encontrada en un individuo (pueden inventar las variantes para este ejercicio), usando “score” para representar el nivel de confianza con cual se han llamado cada variante.</a:t>
            </a:r>
          </a:p>
          <a:p>
            <a:pPr lvl="2"/>
            <a:r>
              <a:rPr lang="es-CL" dirty="0"/>
              <a:t>Una vez hecho con éxito, pueden explorar todas la permitidas a través del archivo BED.</a:t>
            </a:r>
          </a:p>
          <a:p>
            <a:endParaRPr lang="es-CL" dirty="0"/>
          </a:p>
        </p:txBody>
      </p:sp>
    </p:spTree>
    <p:extLst>
      <p:ext uri="{BB962C8B-B14F-4D97-AF65-F5344CB8AC3E}">
        <p14:creationId xmlns:p14="http://schemas.microsoft.com/office/powerpoint/2010/main" val="614329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45E9-7B47-4F9B-A553-8172A5332347}"/>
              </a:ext>
            </a:extLst>
          </p:cNvPr>
          <p:cNvSpPr>
            <a:spLocks noGrp="1"/>
          </p:cNvSpPr>
          <p:nvPr>
            <p:ph type="title"/>
          </p:nvPr>
        </p:nvSpPr>
        <p:spPr/>
        <p:txBody>
          <a:bodyPr/>
          <a:lstStyle/>
          <a:p>
            <a:r>
              <a:rPr lang="es-CL" dirty="0"/>
              <a:t>Practica: Visualización QC</a:t>
            </a:r>
          </a:p>
        </p:txBody>
      </p:sp>
      <p:sp>
        <p:nvSpPr>
          <p:cNvPr id="3" name="Content Placeholder 2">
            <a:extLst>
              <a:ext uri="{FF2B5EF4-FFF2-40B4-BE49-F238E27FC236}">
                <a16:creationId xmlns:a16="http://schemas.microsoft.com/office/drawing/2014/main" id="{E1FAD769-1D7E-4068-BF2E-3C21232BEAE8}"/>
              </a:ext>
            </a:extLst>
          </p:cNvPr>
          <p:cNvSpPr>
            <a:spLocks noGrp="1"/>
          </p:cNvSpPr>
          <p:nvPr>
            <p:ph idx="1"/>
          </p:nvPr>
        </p:nvSpPr>
        <p:spPr/>
        <p:txBody>
          <a:bodyPr/>
          <a:lstStyle/>
          <a:p>
            <a:r>
              <a:rPr lang="es-CL" dirty="0"/>
              <a:t>La semana pasada, continuamos con el desarrollo de histograma que hace un conteo de reads por calidad de base promedio y elegimos otra métrica a representar por grafico (usando </a:t>
            </a:r>
            <a:r>
              <a:rPr lang="es-CL" b="1" dirty="0"/>
              <a:t>R</a:t>
            </a:r>
            <a:r>
              <a:rPr lang="es-CL" dirty="0"/>
              <a:t> o </a:t>
            </a:r>
            <a:r>
              <a:rPr lang="es-CL" b="1" dirty="0"/>
              <a:t>Python</a:t>
            </a:r>
            <a:r>
              <a:rPr lang="es-CL" dirty="0"/>
              <a:t>).</a:t>
            </a:r>
          </a:p>
          <a:p>
            <a:pPr lvl="1"/>
            <a:r>
              <a:rPr lang="es-CL" dirty="0"/>
              <a:t>Aquí está una selección de sus gráficos:</a:t>
            </a:r>
          </a:p>
        </p:txBody>
      </p:sp>
      <p:pic>
        <p:nvPicPr>
          <p:cNvPr id="10" name="Picture 9">
            <a:extLst>
              <a:ext uri="{FF2B5EF4-FFF2-40B4-BE49-F238E27FC236}">
                <a16:creationId xmlns:a16="http://schemas.microsoft.com/office/drawing/2014/main" id="{D0C927AD-EB95-4809-9AAC-ECAADAE2B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6800" y="4134632"/>
            <a:ext cx="3377821" cy="2723368"/>
          </a:xfrm>
          <a:prstGeom prst="rect">
            <a:avLst/>
          </a:prstGeom>
        </p:spPr>
      </p:pic>
    </p:spTree>
    <p:extLst>
      <p:ext uri="{BB962C8B-B14F-4D97-AF65-F5344CB8AC3E}">
        <p14:creationId xmlns:p14="http://schemas.microsoft.com/office/powerpoint/2010/main" val="65953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5" presetClass="path" presetSubtype="0" accel="50000" decel="50000" fill="hold" nodeType="clickEffect">
                                  <p:stCondLst>
                                    <p:cond delay="0"/>
                                  </p:stCondLst>
                                  <p:childTnLst>
                                    <p:animMotion origin="layout" path="M 0 0 L -0.25 0 E" pathEditMode="relative" ptsTypes="">
                                      <p:cBhvr>
                                        <p:cTn id="11"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8289" y="1956033"/>
            <a:ext cx="8958081" cy="1644417"/>
          </a:xfrm>
        </p:spPr>
        <p:txBody>
          <a:bodyPr>
            <a:normAutofit/>
            <a:scene3d>
              <a:camera prst="orthographicFront"/>
              <a:lightRig rig="glow" dir="t">
                <a:rot lat="0" lon="0" rev="3600000"/>
              </a:lightRig>
            </a:scene3d>
            <a:sp3d prstMaterial="softEdge">
              <a:contourClr>
                <a:schemeClr val="accent4">
                  <a:alpha val="95000"/>
                </a:schemeClr>
              </a:contourClr>
            </a:sp3d>
          </a:bodyPr>
          <a:lstStyle/>
          <a:p>
            <a:r>
              <a:rPr lang="es-CL" sz="3600" b="1" noProof="0" dirty="0">
                <a:ln>
                  <a:prstDash val="solid"/>
                </a:ln>
                <a:solidFill>
                  <a:schemeClr val="tx1">
                    <a:lumMod val="85000"/>
                    <a:lumOff val="15000"/>
                  </a:schemeClr>
                </a:solidFill>
                <a:latin typeface="News Gothic MT"/>
                <a:cs typeface="News Gothic MT"/>
              </a:rPr>
              <a:t>UCSC Genome Browser</a:t>
            </a:r>
            <a:endParaRPr lang="es-CL" sz="3600" b="1" noProof="0" dirty="0">
              <a:ln>
                <a:prstDash val="solid"/>
              </a:ln>
              <a:solidFill>
                <a:schemeClr val="tx1">
                  <a:lumMod val="85000"/>
                  <a:lumOff val="15000"/>
                </a:schemeClr>
              </a:solidFill>
              <a:effectLst/>
              <a:latin typeface="News Gothic MT"/>
              <a:cs typeface="News Gothic MT"/>
            </a:endParaRPr>
          </a:p>
        </p:txBody>
      </p:sp>
      <p:sp>
        <p:nvSpPr>
          <p:cNvPr id="3" name="Subtítulo 2"/>
          <p:cNvSpPr>
            <a:spLocks noGrp="1"/>
          </p:cNvSpPr>
          <p:nvPr>
            <p:ph type="subTitle" idx="1"/>
          </p:nvPr>
        </p:nvSpPr>
        <p:spPr/>
        <p:txBody>
          <a:bodyPr>
            <a:normAutofit/>
          </a:bodyPr>
          <a:lstStyle/>
          <a:p>
            <a:r>
              <a:rPr lang="es-CL" sz="2800" dirty="0"/>
              <a:t>3</a:t>
            </a:r>
            <a:r>
              <a:rPr lang="es-CL" sz="2800" noProof="0" dirty="0"/>
              <a:t>º CLASE – 14 Abril 2018</a:t>
            </a:r>
          </a:p>
        </p:txBody>
      </p:sp>
      <p:pic>
        <p:nvPicPr>
          <p:cNvPr id="4" name="Imagen 3"/>
          <p:cNvPicPr>
            <a:picLocks noChangeAspect="1"/>
          </p:cNvPicPr>
          <p:nvPr/>
        </p:nvPicPr>
        <p:blipFill>
          <a:blip r:embed="rId2"/>
          <a:stretch>
            <a:fillRect/>
          </a:stretch>
        </p:blipFill>
        <p:spPr>
          <a:xfrm>
            <a:off x="3748947" y="321997"/>
            <a:ext cx="1646887" cy="1579702"/>
          </a:xfrm>
          <a:prstGeom prst="rect">
            <a:avLst/>
          </a:prstGeom>
          <a:noFill/>
          <a:ln>
            <a:noFill/>
          </a:ln>
        </p:spPr>
      </p:pic>
    </p:spTree>
    <p:extLst>
      <p:ext uri="{BB962C8B-B14F-4D97-AF65-F5344CB8AC3E}">
        <p14:creationId xmlns:p14="http://schemas.microsoft.com/office/powerpoint/2010/main" val="199036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1E588-0C9B-45D3-A049-65EE5B9B1C91}"/>
              </a:ext>
            </a:extLst>
          </p:cNvPr>
          <p:cNvSpPr>
            <a:spLocks noGrp="1"/>
          </p:cNvSpPr>
          <p:nvPr>
            <p:ph type="title"/>
          </p:nvPr>
        </p:nvSpPr>
        <p:spPr/>
        <p:txBody>
          <a:bodyPr/>
          <a:lstStyle/>
          <a:p>
            <a:r>
              <a:rPr lang="en-GB" dirty="0"/>
              <a:t>El ‘Human Genome Project’</a:t>
            </a:r>
          </a:p>
        </p:txBody>
      </p:sp>
      <p:sp>
        <p:nvSpPr>
          <p:cNvPr id="3" name="Content Placeholder 2">
            <a:extLst>
              <a:ext uri="{FF2B5EF4-FFF2-40B4-BE49-F238E27FC236}">
                <a16:creationId xmlns:a16="http://schemas.microsoft.com/office/drawing/2014/main" id="{EDD9BF25-90D1-4483-B067-3E4C8200A1CA}"/>
              </a:ext>
            </a:extLst>
          </p:cNvPr>
          <p:cNvSpPr>
            <a:spLocks noGrp="1"/>
          </p:cNvSpPr>
          <p:nvPr>
            <p:ph idx="1"/>
          </p:nvPr>
        </p:nvSpPr>
        <p:spPr>
          <a:xfrm>
            <a:off x="457200" y="1600204"/>
            <a:ext cx="8229600" cy="4525963"/>
          </a:xfrm>
        </p:spPr>
        <p:txBody>
          <a:bodyPr>
            <a:normAutofit/>
          </a:bodyPr>
          <a:lstStyle/>
          <a:p>
            <a:r>
              <a:rPr lang="es-CL" dirty="0"/>
              <a:t>Para poder hablar de </a:t>
            </a:r>
            <a:r>
              <a:rPr lang="es-CL" b="1" dirty="0"/>
              <a:t>visualización genómica</a:t>
            </a:r>
            <a:r>
              <a:rPr lang="es-CL" dirty="0"/>
              <a:t>, necesitamos </a:t>
            </a:r>
            <a:r>
              <a:rPr lang="es-CL" b="1" dirty="0"/>
              <a:t>genomas</a:t>
            </a:r>
            <a:r>
              <a:rPr lang="es-CL" dirty="0"/>
              <a:t>. </a:t>
            </a:r>
          </a:p>
          <a:p>
            <a:pPr lvl="1"/>
            <a:r>
              <a:rPr lang="es-CL" dirty="0"/>
              <a:t>Con genomas humanos, todo empezó </a:t>
            </a:r>
            <a:br>
              <a:rPr lang="es-CL" dirty="0"/>
            </a:br>
            <a:r>
              <a:rPr lang="es-CL" dirty="0"/>
              <a:t>con el ‘</a:t>
            </a:r>
            <a:r>
              <a:rPr lang="es-CL" b="1" dirty="0"/>
              <a:t>Human Genome Project</a:t>
            </a:r>
            <a:r>
              <a:rPr lang="es-CL" dirty="0"/>
              <a:t>’ (HGP).</a:t>
            </a:r>
          </a:p>
          <a:p>
            <a:pPr lvl="2"/>
            <a:r>
              <a:rPr lang="es-CL" dirty="0"/>
              <a:t>El proyecto tenía como objetivo </a:t>
            </a:r>
            <a:br>
              <a:rPr lang="es-CL" dirty="0"/>
            </a:br>
            <a:r>
              <a:rPr lang="es-CL" dirty="0"/>
              <a:t>secuenciar la totalidad del genoma del </a:t>
            </a:r>
            <a:br>
              <a:rPr lang="es-CL" dirty="0"/>
            </a:br>
            <a:r>
              <a:rPr lang="es-CL" dirty="0"/>
              <a:t>ser humano. </a:t>
            </a:r>
          </a:p>
          <a:p>
            <a:pPr lvl="3"/>
            <a:r>
              <a:rPr lang="es-CL" dirty="0"/>
              <a:t>El proyecto fue lanzado en </a:t>
            </a:r>
            <a:r>
              <a:rPr lang="es-CL" b="1" dirty="0"/>
              <a:t>1990</a:t>
            </a:r>
            <a:r>
              <a:rPr lang="es-CL" dirty="0"/>
              <a:t>.</a:t>
            </a:r>
          </a:p>
          <a:p>
            <a:pPr lvl="3"/>
            <a:r>
              <a:rPr lang="es-CL" dirty="0"/>
              <a:t>El primer borrador del genoma humano </a:t>
            </a:r>
            <a:br>
              <a:rPr lang="es-CL" dirty="0"/>
            </a:br>
            <a:r>
              <a:rPr lang="es-CL" dirty="0"/>
              <a:t>fue anunciado en </a:t>
            </a:r>
            <a:r>
              <a:rPr lang="es-CL" b="1" dirty="0"/>
              <a:t>2000</a:t>
            </a:r>
            <a:r>
              <a:rPr lang="es-CL" dirty="0"/>
              <a:t>, con un genoma </a:t>
            </a:r>
            <a:br>
              <a:rPr lang="es-CL" dirty="0"/>
            </a:br>
            <a:r>
              <a:rPr lang="es-CL" dirty="0"/>
              <a:t>completo presentado en </a:t>
            </a:r>
            <a:r>
              <a:rPr lang="es-CL" b="1" dirty="0"/>
              <a:t>2003</a:t>
            </a:r>
            <a:r>
              <a:rPr lang="es-CL" dirty="0"/>
              <a:t>.</a:t>
            </a:r>
          </a:p>
          <a:p>
            <a:pPr lvl="3"/>
            <a:endParaRPr lang="es-CL" dirty="0"/>
          </a:p>
        </p:txBody>
      </p:sp>
      <p:pic>
        <p:nvPicPr>
          <p:cNvPr id="8" name="Picture 7">
            <a:extLst>
              <a:ext uri="{FF2B5EF4-FFF2-40B4-BE49-F238E27FC236}">
                <a16:creationId xmlns:a16="http://schemas.microsoft.com/office/drawing/2014/main" id="{CFF8C122-C7FA-4985-A0AB-D0159379BE8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066773" y="2747983"/>
            <a:ext cx="1913454" cy="2509813"/>
          </a:xfrm>
          <a:prstGeom prst="rect">
            <a:avLst/>
          </a:prstGeom>
        </p:spPr>
      </p:pic>
      <p:pic>
        <p:nvPicPr>
          <p:cNvPr id="6" name="Picture 5">
            <a:extLst>
              <a:ext uri="{FF2B5EF4-FFF2-40B4-BE49-F238E27FC236}">
                <a16:creationId xmlns:a16="http://schemas.microsoft.com/office/drawing/2014/main" id="{874167C0-34BD-4942-940D-E6160F089236}"/>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82277" y="3429000"/>
            <a:ext cx="1913454" cy="2511095"/>
          </a:xfrm>
          <a:prstGeom prst="rect">
            <a:avLst/>
          </a:prstGeom>
        </p:spPr>
      </p:pic>
    </p:spTree>
    <p:extLst>
      <p:ext uri="{BB962C8B-B14F-4D97-AF65-F5344CB8AC3E}">
        <p14:creationId xmlns:p14="http://schemas.microsoft.com/office/powerpoint/2010/main" val="258304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9B547-B0FF-423E-890F-BF58FE8B6A47}"/>
              </a:ext>
            </a:extLst>
          </p:cNvPr>
          <p:cNvSpPr>
            <a:spLocks noGrp="1"/>
          </p:cNvSpPr>
          <p:nvPr>
            <p:ph type="title"/>
          </p:nvPr>
        </p:nvSpPr>
        <p:spPr/>
        <p:txBody>
          <a:bodyPr/>
          <a:lstStyle/>
          <a:p>
            <a:r>
              <a:rPr lang="es-CL" dirty="0"/>
              <a:t>Un Genoma Humano de Referencia</a:t>
            </a:r>
          </a:p>
        </p:txBody>
      </p:sp>
      <p:sp>
        <p:nvSpPr>
          <p:cNvPr id="3" name="Content Placeholder 2">
            <a:extLst>
              <a:ext uri="{FF2B5EF4-FFF2-40B4-BE49-F238E27FC236}">
                <a16:creationId xmlns:a16="http://schemas.microsoft.com/office/drawing/2014/main" id="{F536F8B1-B0D7-498A-83CF-A2936AE0AAA5}"/>
              </a:ext>
            </a:extLst>
          </p:cNvPr>
          <p:cNvSpPr>
            <a:spLocks noGrp="1"/>
          </p:cNvSpPr>
          <p:nvPr>
            <p:ph idx="1"/>
          </p:nvPr>
        </p:nvSpPr>
        <p:spPr>
          <a:xfrm>
            <a:off x="457200" y="1600201"/>
            <a:ext cx="8229600" cy="4523874"/>
          </a:xfrm>
        </p:spPr>
        <p:txBody>
          <a:bodyPr>
            <a:normAutofit/>
          </a:bodyPr>
          <a:lstStyle/>
          <a:p>
            <a:r>
              <a:rPr lang="es-CL" dirty="0"/>
              <a:t>El primer ensamblaje del </a:t>
            </a:r>
            <a:r>
              <a:rPr lang="es-CL" b="1" dirty="0"/>
              <a:t>genoma humano </a:t>
            </a:r>
            <a:r>
              <a:rPr lang="es-CL" dirty="0"/>
              <a:t>ha sido actualizado </a:t>
            </a:r>
            <a:r>
              <a:rPr lang="es-CL" b="1" dirty="0"/>
              <a:t>20 veces </a:t>
            </a:r>
            <a:r>
              <a:rPr lang="es-CL" dirty="0"/>
              <a:t>(!).</a:t>
            </a:r>
          </a:p>
          <a:p>
            <a:pPr lvl="1"/>
            <a:r>
              <a:rPr lang="es-CL" dirty="0"/>
              <a:t>Las últimas </a:t>
            </a:r>
            <a:r>
              <a:rPr lang="es-CL" b="1" dirty="0"/>
              <a:t>5 versiones </a:t>
            </a:r>
            <a:r>
              <a:rPr lang="es-CL" dirty="0"/>
              <a:t>del genoma humano están disponibles a través de los portal </a:t>
            </a:r>
            <a:r>
              <a:rPr lang="es-CL" b="1" dirty="0">
                <a:hlinkClick r:id="rId3"/>
              </a:rPr>
              <a:t>UCSC</a:t>
            </a:r>
            <a:r>
              <a:rPr lang="es-CL" dirty="0"/>
              <a:t> y </a:t>
            </a:r>
            <a:r>
              <a:rPr lang="es-CL" b="1" dirty="0">
                <a:hlinkClick r:id="rId4"/>
              </a:rPr>
              <a:t>GRC</a:t>
            </a:r>
            <a:r>
              <a:rPr lang="es-CL" b="1" dirty="0"/>
              <a:t>.</a:t>
            </a:r>
            <a:endParaRPr lang="es-CL" dirty="0"/>
          </a:p>
          <a:p>
            <a:pPr lvl="2"/>
            <a:r>
              <a:rPr lang="es-CL" dirty="0"/>
              <a:t>Cada genoma es un </a:t>
            </a:r>
            <a:r>
              <a:rPr lang="es-CL" b="1" dirty="0"/>
              <a:t>compuesto</a:t>
            </a:r>
            <a:r>
              <a:rPr lang="es-CL" dirty="0"/>
              <a:t> de </a:t>
            </a:r>
            <a:r>
              <a:rPr lang="es-CL" b="1" dirty="0"/>
              <a:t>individuos anónimos</a:t>
            </a:r>
            <a:r>
              <a:rPr lang="es-CL" dirty="0"/>
              <a:t>.</a:t>
            </a:r>
            <a:r>
              <a:rPr lang="es-CL" b="1" dirty="0"/>
              <a:t> </a:t>
            </a:r>
          </a:p>
          <a:p>
            <a:pPr lvl="3"/>
            <a:r>
              <a:rPr lang="es-CL" dirty="0"/>
              <a:t>El genoma resultante es</a:t>
            </a:r>
            <a:r>
              <a:rPr lang="es-CL" b="1" dirty="0"/>
              <a:t> una secuencia de consenso.</a:t>
            </a:r>
            <a:endParaRPr lang="es-CL" dirty="0"/>
          </a:p>
          <a:p>
            <a:pPr lvl="4"/>
            <a:r>
              <a:rPr lang="es-CL" sz="1800" dirty="0" err="1"/>
              <a:t>E.j</a:t>
            </a:r>
            <a:r>
              <a:rPr lang="es-CL" sz="1800" dirty="0"/>
              <a:t>. </a:t>
            </a:r>
            <a:r>
              <a:rPr lang="es-CL" sz="1800" b="1" dirty="0"/>
              <a:t>GRCh38/hg38 </a:t>
            </a:r>
            <a:r>
              <a:rPr lang="es-CL" sz="1800" dirty="0"/>
              <a:t>fue construido a partir de la secuencias de 10 contribuidores anónimos.</a:t>
            </a:r>
          </a:p>
          <a:p>
            <a:pPr lvl="3"/>
            <a:r>
              <a:rPr lang="es-CL" dirty="0"/>
              <a:t>Esta secuencia de consenso sirve de </a:t>
            </a:r>
            <a:r>
              <a:rPr lang="es-CL" b="1" dirty="0"/>
              <a:t>referencia</a:t>
            </a:r>
            <a:r>
              <a:rPr lang="es-CL" dirty="0"/>
              <a:t> para todos los seres humanos (i.e. resecuenciacion/alineamiento).</a:t>
            </a:r>
          </a:p>
          <a:p>
            <a:pPr lvl="2"/>
            <a:endParaRPr lang="es-CL" dirty="0"/>
          </a:p>
        </p:txBody>
      </p:sp>
    </p:spTree>
    <p:extLst>
      <p:ext uri="{BB962C8B-B14F-4D97-AF65-F5344CB8AC3E}">
        <p14:creationId xmlns:p14="http://schemas.microsoft.com/office/powerpoint/2010/main" val="272455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4807-56D9-4343-B18D-BFB5E5B4BC0A}"/>
              </a:ext>
            </a:extLst>
          </p:cNvPr>
          <p:cNvSpPr>
            <a:spLocks noGrp="1"/>
          </p:cNvSpPr>
          <p:nvPr>
            <p:ph type="title"/>
          </p:nvPr>
        </p:nvSpPr>
        <p:spPr/>
        <p:txBody>
          <a:bodyPr/>
          <a:lstStyle/>
          <a:p>
            <a:r>
              <a:rPr lang="es-CL" dirty="0"/>
              <a:t>FASTA</a:t>
            </a:r>
          </a:p>
        </p:txBody>
      </p:sp>
      <p:sp>
        <p:nvSpPr>
          <p:cNvPr id="3" name="Content Placeholder 2">
            <a:extLst>
              <a:ext uri="{FF2B5EF4-FFF2-40B4-BE49-F238E27FC236}">
                <a16:creationId xmlns:a16="http://schemas.microsoft.com/office/drawing/2014/main" id="{BE827FF8-869E-4900-804D-0479AF67A0B0}"/>
              </a:ext>
            </a:extLst>
          </p:cNvPr>
          <p:cNvSpPr>
            <a:spLocks noGrp="1"/>
          </p:cNvSpPr>
          <p:nvPr>
            <p:ph idx="1"/>
          </p:nvPr>
        </p:nvSpPr>
        <p:spPr>
          <a:xfrm>
            <a:off x="457200" y="1600201"/>
            <a:ext cx="8229600" cy="4568587"/>
          </a:xfrm>
        </p:spPr>
        <p:txBody>
          <a:bodyPr>
            <a:normAutofit/>
          </a:bodyPr>
          <a:lstStyle/>
          <a:p>
            <a:r>
              <a:rPr lang="es-CL" dirty="0"/>
              <a:t>En otras clases, hemos visto el </a:t>
            </a:r>
            <a:r>
              <a:rPr lang="es-CL" b="1" dirty="0"/>
              <a:t>FASTQ.</a:t>
            </a:r>
          </a:p>
          <a:p>
            <a:pPr lvl="1"/>
            <a:r>
              <a:rPr lang="es-CL" dirty="0"/>
              <a:t>Contiene reads que resultan de secuenciación. Cada </a:t>
            </a:r>
            <a:r>
              <a:rPr lang="es-CL" dirty="0" err="1"/>
              <a:t>read</a:t>
            </a:r>
            <a:r>
              <a:rPr lang="es-CL" dirty="0"/>
              <a:t> tiene:</a:t>
            </a:r>
          </a:p>
          <a:p>
            <a:pPr lvl="2"/>
            <a:r>
              <a:rPr lang="es-CL" dirty="0"/>
              <a:t>Identificador</a:t>
            </a:r>
          </a:p>
          <a:p>
            <a:pPr lvl="2"/>
            <a:r>
              <a:rPr lang="es-CL" dirty="0"/>
              <a:t>Secuencia de bases</a:t>
            </a:r>
          </a:p>
          <a:p>
            <a:pPr lvl="2"/>
            <a:r>
              <a:rPr lang="es-CL" dirty="0"/>
              <a:t>Secuencia de índices de calidad para cada base.</a:t>
            </a:r>
          </a:p>
          <a:p>
            <a:r>
              <a:rPr lang="es-CL" dirty="0"/>
              <a:t>El</a:t>
            </a:r>
            <a:r>
              <a:rPr lang="es-CL" b="1" dirty="0"/>
              <a:t> FASTA</a:t>
            </a:r>
            <a:r>
              <a:rPr lang="es-CL" dirty="0"/>
              <a:t> es el formato original en el que se base el FASTQ:</a:t>
            </a:r>
          </a:p>
          <a:p>
            <a:pPr lvl="1"/>
            <a:r>
              <a:rPr lang="es-CL" dirty="0"/>
              <a:t>No contiene índices de calidad.</a:t>
            </a:r>
          </a:p>
          <a:p>
            <a:pPr lvl="2"/>
            <a:r>
              <a:rPr lang="es-CL" dirty="0"/>
              <a:t>Para el </a:t>
            </a:r>
            <a:r>
              <a:rPr lang="es-CL" b="1" dirty="0"/>
              <a:t>genoma de referencia</a:t>
            </a:r>
            <a:r>
              <a:rPr lang="es-CL" dirty="0"/>
              <a:t>, el identificador sirve para delimitar </a:t>
            </a:r>
            <a:r>
              <a:rPr lang="es-CL" b="1" dirty="0"/>
              <a:t>cromosomas </a:t>
            </a:r>
            <a:r>
              <a:rPr lang="es-CL" dirty="0"/>
              <a:t>(con raras excepciones).</a:t>
            </a:r>
          </a:p>
        </p:txBody>
      </p:sp>
    </p:spTree>
    <p:extLst>
      <p:ext uri="{BB962C8B-B14F-4D97-AF65-F5344CB8AC3E}">
        <p14:creationId xmlns:p14="http://schemas.microsoft.com/office/powerpoint/2010/main" val="69295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8F2E9-4D78-4BC3-814B-0F890FB03866}"/>
              </a:ext>
            </a:extLst>
          </p:cNvPr>
          <p:cNvSpPr>
            <a:spLocks noGrp="1"/>
          </p:cNvSpPr>
          <p:nvPr>
            <p:ph type="title"/>
          </p:nvPr>
        </p:nvSpPr>
        <p:spPr/>
        <p:txBody>
          <a:bodyPr/>
          <a:lstStyle/>
          <a:p>
            <a:r>
              <a:rPr lang="es-CL" dirty="0"/>
              <a:t>Visualización del Genoma de Referencia</a:t>
            </a:r>
          </a:p>
        </p:txBody>
      </p:sp>
      <p:sp>
        <p:nvSpPr>
          <p:cNvPr id="3" name="Content Placeholder 2">
            <a:extLst>
              <a:ext uri="{FF2B5EF4-FFF2-40B4-BE49-F238E27FC236}">
                <a16:creationId xmlns:a16="http://schemas.microsoft.com/office/drawing/2014/main" id="{69588448-6349-425F-A94B-74F8C67A841C}"/>
              </a:ext>
            </a:extLst>
          </p:cNvPr>
          <p:cNvSpPr>
            <a:spLocks noGrp="1"/>
          </p:cNvSpPr>
          <p:nvPr>
            <p:ph idx="1"/>
          </p:nvPr>
        </p:nvSpPr>
        <p:spPr>
          <a:xfrm>
            <a:off x="457200" y="1600202"/>
            <a:ext cx="8365958" cy="4525963"/>
          </a:xfrm>
        </p:spPr>
        <p:txBody>
          <a:bodyPr/>
          <a:lstStyle/>
          <a:p>
            <a:r>
              <a:rPr lang="es-CL" dirty="0"/>
              <a:t>Las secuencias por cromosomas del genoma son útiles para producir alineamientos, pero sino proporcionan </a:t>
            </a:r>
            <a:r>
              <a:rPr lang="es-CL" u="sng" dirty="0"/>
              <a:t>poco información</a:t>
            </a:r>
            <a:r>
              <a:rPr lang="es-CL" dirty="0"/>
              <a:t>.</a:t>
            </a:r>
          </a:p>
          <a:p>
            <a:pPr lvl="1"/>
            <a:r>
              <a:rPr lang="es-CL" dirty="0"/>
              <a:t>Necesitamos manera de </a:t>
            </a:r>
            <a:r>
              <a:rPr lang="es-CL" b="1" dirty="0"/>
              <a:t>visualizar</a:t>
            </a:r>
            <a:r>
              <a:rPr lang="es-CL" dirty="0"/>
              <a:t> exactamente dónde se ubica una secuencia en el cromosoma.</a:t>
            </a:r>
          </a:p>
          <a:p>
            <a:pPr lvl="1"/>
            <a:endParaRPr lang="es-CL" dirty="0"/>
          </a:p>
          <a:p>
            <a:pPr lvl="1"/>
            <a:endParaRPr lang="es-CL" sz="1600" dirty="0"/>
          </a:p>
          <a:p>
            <a:pPr lvl="1"/>
            <a:r>
              <a:rPr lang="es-CL" dirty="0"/>
              <a:t>…con información adicional (gen, expresión y más)</a:t>
            </a:r>
          </a:p>
        </p:txBody>
      </p:sp>
      <p:pic>
        <p:nvPicPr>
          <p:cNvPr id="4" name="Picture 3">
            <a:extLst>
              <a:ext uri="{FF2B5EF4-FFF2-40B4-BE49-F238E27FC236}">
                <a16:creationId xmlns:a16="http://schemas.microsoft.com/office/drawing/2014/main" id="{DE48083A-5847-443B-8B01-91FAE81BC62E}"/>
              </a:ext>
            </a:extLst>
          </p:cNvPr>
          <p:cNvPicPr>
            <a:picLocks noChangeAspect="1"/>
          </p:cNvPicPr>
          <p:nvPr/>
        </p:nvPicPr>
        <p:blipFill rotWithShape="1">
          <a:blip r:embed="rId2"/>
          <a:srcRect r="416"/>
          <a:stretch/>
        </p:blipFill>
        <p:spPr>
          <a:xfrm>
            <a:off x="0" y="3756867"/>
            <a:ext cx="9144000" cy="712890"/>
          </a:xfrm>
          <a:prstGeom prst="rect">
            <a:avLst/>
          </a:prstGeom>
        </p:spPr>
      </p:pic>
      <p:pic>
        <p:nvPicPr>
          <p:cNvPr id="5" name="Picture 4">
            <a:extLst>
              <a:ext uri="{FF2B5EF4-FFF2-40B4-BE49-F238E27FC236}">
                <a16:creationId xmlns:a16="http://schemas.microsoft.com/office/drawing/2014/main" id="{FF3B731F-1480-4E73-B175-193D626538EF}"/>
              </a:ext>
            </a:extLst>
          </p:cNvPr>
          <p:cNvPicPr>
            <a:picLocks noChangeAspect="1"/>
          </p:cNvPicPr>
          <p:nvPr/>
        </p:nvPicPr>
        <p:blipFill>
          <a:blip r:embed="rId3"/>
          <a:stretch>
            <a:fillRect/>
          </a:stretch>
        </p:blipFill>
        <p:spPr>
          <a:xfrm>
            <a:off x="0" y="5027797"/>
            <a:ext cx="9144000" cy="2800350"/>
          </a:xfrm>
          <a:prstGeom prst="rect">
            <a:avLst/>
          </a:prstGeom>
        </p:spPr>
      </p:pic>
      <p:sp>
        <p:nvSpPr>
          <p:cNvPr id="6" name="Arrow: Left 5">
            <a:extLst>
              <a:ext uri="{FF2B5EF4-FFF2-40B4-BE49-F238E27FC236}">
                <a16:creationId xmlns:a16="http://schemas.microsoft.com/office/drawing/2014/main" id="{C229877D-77F0-459B-A9B0-26EB1426552A}"/>
              </a:ext>
            </a:extLst>
          </p:cNvPr>
          <p:cNvSpPr/>
          <p:nvPr/>
        </p:nvSpPr>
        <p:spPr>
          <a:xfrm>
            <a:off x="0" y="5676898"/>
            <a:ext cx="1933575" cy="4191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L" sz="1600" dirty="0"/>
              <a:t>TRACK/PISTA</a:t>
            </a:r>
          </a:p>
        </p:txBody>
      </p:sp>
      <p:sp>
        <p:nvSpPr>
          <p:cNvPr id="7" name="TextBox 6">
            <a:extLst>
              <a:ext uri="{FF2B5EF4-FFF2-40B4-BE49-F238E27FC236}">
                <a16:creationId xmlns:a16="http://schemas.microsoft.com/office/drawing/2014/main" id="{AD23C5FA-6290-4D13-A4D8-502457CF7160}"/>
              </a:ext>
            </a:extLst>
          </p:cNvPr>
          <p:cNvSpPr txBox="1"/>
          <p:nvPr/>
        </p:nvSpPr>
        <p:spPr>
          <a:xfrm>
            <a:off x="2390775" y="5321237"/>
            <a:ext cx="5137945" cy="369332"/>
          </a:xfrm>
          <a:prstGeom prst="rect">
            <a:avLst/>
          </a:prstGeom>
          <a:ln/>
        </p:spPr>
        <p:style>
          <a:lnRef idx="2">
            <a:schemeClr val="accent2"/>
          </a:lnRef>
          <a:fillRef idx="1">
            <a:schemeClr val="lt1"/>
          </a:fillRef>
          <a:effectRef idx="0">
            <a:schemeClr val="accent2"/>
          </a:effectRef>
          <a:fontRef idx="minor">
            <a:schemeClr val="dk1"/>
          </a:fontRef>
        </p:style>
        <p:txBody>
          <a:bodyPr wrap="none" rtlCol="0">
            <a:spAutoFit/>
          </a:bodyPr>
          <a:lstStyle/>
          <a:p>
            <a:r>
              <a:rPr lang="es-CL" dirty="0">
                <a:hlinkClick r:id="rId4"/>
              </a:rPr>
              <a:t>Existe esta visualización en le sitio del UCSC!</a:t>
            </a:r>
            <a:endParaRPr lang="es-CL" dirty="0"/>
          </a:p>
        </p:txBody>
      </p:sp>
    </p:spTree>
    <p:extLst>
      <p:ext uri="{BB962C8B-B14F-4D97-AF65-F5344CB8AC3E}">
        <p14:creationId xmlns:p14="http://schemas.microsoft.com/office/powerpoint/2010/main" val="127109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7BB9D-8081-4518-88E5-3B91F516B0C6}"/>
              </a:ext>
            </a:extLst>
          </p:cNvPr>
          <p:cNvSpPr>
            <a:spLocks noGrp="1"/>
          </p:cNvSpPr>
          <p:nvPr>
            <p:ph type="title"/>
          </p:nvPr>
        </p:nvSpPr>
        <p:spPr/>
        <p:txBody>
          <a:bodyPr/>
          <a:lstStyle/>
          <a:p>
            <a:r>
              <a:rPr lang="es-CL" dirty="0"/>
              <a:t>Genes y Regiones Exonicas/Intronicas</a:t>
            </a:r>
          </a:p>
        </p:txBody>
      </p:sp>
      <p:sp>
        <p:nvSpPr>
          <p:cNvPr id="3" name="Content Placeholder 2">
            <a:extLst>
              <a:ext uri="{FF2B5EF4-FFF2-40B4-BE49-F238E27FC236}">
                <a16:creationId xmlns:a16="http://schemas.microsoft.com/office/drawing/2014/main" id="{6A1D803A-7398-45C8-A3AC-A6B9ED9E0F70}"/>
              </a:ext>
            </a:extLst>
          </p:cNvPr>
          <p:cNvSpPr>
            <a:spLocks noGrp="1"/>
          </p:cNvSpPr>
          <p:nvPr>
            <p:ph idx="1"/>
          </p:nvPr>
        </p:nvSpPr>
        <p:spPr/>
        <p:txBody>
          <a:bodyPr/>
          <a:lstStyle/>
          <a:p>
            <a:r>
              <a:rPr lang="es-CL" dirty="0"/>
              <a:t>Genes codificantes para proteínas tienen regiones </a:t>
            </a:r>
            <a:r>
              <a:rPr lang="es-CL" b="1" dirty="0"/>
              <a:t>exonicas </a:t>
            </a:r>
            <a:r>
              <a:rPr lang="es-CL" dirty="0"/>
              <a:t>(transcritas en RNA y luego en aminoácidos) y </a:t>
            </a:r>
            <a:r>
              <a:rPr lang="es-CL" b="1" dirty="0"/>
              <a:t>intronicas </a:t>
            </a:r>
            <a:r>
              <a:rPr lang="es-CL" dirty="0"/>
              <a:t>(regiones no-codificantes entre regiones exonicas). </a:t>
            </a:r>
          </a:p>
        </p:txBody>
      </p:sp>
      <p:pic>
        <p:nvPicPr>
          <p:cNvPr id="5" name="Picture 4">
            <a:extLst>
              <a:ext uri="{FF2B5EF4-FFF2-40B4-BE49-F238E27FC236}">
                <a16:creationId xmlns:a16="http://schemas.microsoft.com/office/drawing/2014/main" id="{8A4AD18B-206C-43B2-94C8-727251DFF3F2}"/>
              </a:ext>
            </a:extLst>
          </p:cNvPr>
          <p:cNvPicPr>
            <a:picLocks noChangeAspect="1"/>
          </p:cNvPicPr>
          <p:nvPr/>
        </p:nvPicPr>
        <p:blipFill>
          <a:blip r:embed="rId2"/>
          <a:stretch>
            <a:fillRect/>
          </a:stretch>
        </p:blipFill>
        <p:spPr>
          <a:xfrm>
            <a:off x="0" y="4102016"/>
            <a:ext cx="9144000" cy="771525"/>
          </a:xfrm>
          <a:prstGeom prst="rect">
            <a:avLst/>
          </a:prstGeom>
        </p:spPr>
      </p:pic>
      <p:cxnSp>
        <p:nvCxnSpPr>
          <p:cNvPr id="7" name="Straight Arrow Connector 6">
            <a:extLst>
              <a:ext uri="{FF2B5EF4-FFF2-40B4-BE49-F238E27FC236}">
                <a16:creationId xmlns:a16="http://schemas.microsoft.com/office/drawing/2014/main" id="{F490987D-9887-41AB-B46D-5BE13A89D379}"/>
              </a:ext>
            </a:extLst>
          </p:cNvPr>
          <p:cNvCxnSpPr>
            <a:cxnSpLocks/>
          </p:cNvCxnSpPr>
          <p:nvPr/>
        </p:nvCxnSpPr>
        <p:spPr>
          <a:xfrm flipV="1">
            <a:off x="2863516" y="4487778"/>
            <a:ext cx="0" cy="5654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5FF0C0D-2D01-4293-8E0F-F958E1D01234}"/>
              </a:ext>
            </a:extLst>
          </p:cNvPr>
          <p:cNvCxnSpPr>
            <a:cxnSpLocks/>
          </p:cNvCxnSpPr>
          <p:nvPr/>
        </p:nvCxnSpPr>
        <p:spPr>
          <a:xfrm>
            <a:off x="3076072" y="3597442"/>
            <a:ext cx="0" cy="7710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3F6D2DB-A645-4232-A106-9228F5325BB3}"/>
              </a:ext>
            </a:extLst>
          </p:cNvPr>
          <p:cNvSpPr txBox="1"/>
          <p:nvPr/>
        </p:nvSpPr>
        <p:spPr>
          <a:xfrm>
            <a:off x="3076072" y="3455685"/>
            <a:ext cx="5887449" cy="646331"/>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s-CL" dirty="0"/>
              <a:t>En la cima de cada ‘</a:t>
            </a:r>
            <a:r>
              <a:rPr lang="es-CL" dirty="0" err="1"/>
              <a:t>track</a:t>
            </a:r>
            <a:r>
              <a:rPr lang="es-CL" dirty="0"/>
              <a:t>’ se puede ver de dónde provienen los datos representados.</a:t>
            </a:r>
          </a:p>
        </p:txBody>
      </p:sp>
      <p:cxnSp>
        <p:nvCxnSpPr>
          <p:cNvPr id="16" name="Straight Arrow Connector 15">
            <a:extLst>
              <a:ext uri="{FF2B5EF4-FFF2-40B4-BE49-F238E27FC236}">
                <a16:creationId xmlns:a16="http://schemas.microsoft.com/office/drawing/2014/main" id="{B5316FF2-3AB6-4C60-8A25-B7ABF483F2E0}"/>
              </a:ext>
            </a:extLst>
          </p:cNvPr>
          <p:cNvCxnSpPr>
            <a:cxnSpLocks/>
          </p:cNvCxnSpPr>
          <p:nvPr/>
        </p:nvCxnSpPr>
        <p:spPr>
          <a:xfrm flipV="1">
            <a:off x="3400927" y="4487778"/>
            <a:ext cx="0" cy="5654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75CDC2-C701-4E19-9349-24D535A02A57}"/>
              </a:ext>
            </a:extLst>
          </p:cNvPr>
          <p:cNvSpPr txBox="1"/>
          <p:nvPr/>
        </p:nvSpPr>
        <p:spPr>
          <a:xfrm>
            <a:off x="2412944" y="5035716"/>
            <a:ext cx="1589089" cy="369332"/>
          </a:xfrm>
          <a:prstGeom prst="rect">
            <a:avLst/>
          </a:prstGeom>
          <a:noFill/>
        </p:spPr>
        <p:txBody>
          <a:bodyPr wrap="none" rtlCol="0">
            <a:spAutoFit/>
          </a:bodyPr>
          <a:lstStyle/>
          <a:p>
            <a:r>
              <a:rPr lang="es-CL" dirty="0"/>
              <a:t>Exon   Intron</a:t>
            </a:r>
          </a:p>
        </p:txBody>
      </p:sp>
      <p:sp>
        <p:nvSpPr>
          <p:cNvPr id="20" name="Oval 19">
            <a:extLst>
              <a:ext uri="{FF2B5EF4-FFF2-40B4-BE49-F238E27FC236}">
                <a16:creationId xmlns:a16="http://schemas.microsoft.com/office/drawing/2014/main" id="{92044A81-25A0-494F-AB9A-5645880E7D55}"/>
              </a:ext>
            </a:extLst>
          </p:cNvPr>
          <p:cNvSpPr/>
          <p:nvPr/>
        </p:nvSpPr>
        <p:spPr>
          <a:xfrm>
            <a:off x="6610350" y="4424952"/>
            <a:ext cx="285745" cy="252515"/>
          </a:xfrm>
          <a:prstGeom prst="ellipse">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CL"/>
          </a:p>
        </p:txBody>
      </p:sp>
      <p:sp>
        <p:nvSpPr>
          <p:cNvPr id="21" name="TextBox 20">
            <a:extLst>
              <a:ext uri="{FF2B5EF4-FFF2-40B4-BE49-F238E27FC236}">
                <a16:creationId xmlns:a16="http://schemas.microsoft.com/office/drawing/2014/main" id="{5670BCAF-A214-48D5-B69E-337BFE060928}"/>
              </a:ext>
            </a:extLst>
          </p:cNvPr>
          <p:cNvSpPr txBox="1"/>
          <p:nvPr/>
        </p:nvSpPr>
        <p:spPr>
          <a:xfrm>
            <a:off x="4002033" y="5000403"/>
            <a:ext cx="4760964" cy="1200329"/>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s-CL" dirty="0"/>
              <a:t>Recuerdan que el ADN se lee en ambos direcciones. Las flechas en las regiones intronicas indican la dirección en que se lee el gen representado.</a:t>
            </a:r>
          </a:p>
        </p:txBody>
      </p:sp>
      <p:pic>
        <p:nvPicPr>
          <p:cNvPr id="22" name="Picture 21">
            <a:extLst>
              <a:ext uri="{FF2B5EF4-FFF2-40B4-BE49-F238E27FC236}">
                <a16:creationId xmlns:a16="http://schemas.microsoft.com/office/drawing/2014/main" id="{245E750B-FD58-4C32-BF47-E744D1D79690}"/>
              </a:ext>
            </a:extLst>
          </p:cNvPr>
          <p:cNvPicPr>
            <a:picLocks noChangeAspect="1"/>
          </p:cNvPicPr>
          <p:nvPr/>
        </p:nvPicPr>
        <p:blipFill>
          <a:blip r:embed="rId3"/>
          <a:stretch>
            <a:fillRect/>
          </a:stretch>
        </p:blipFill>
        <p:spPr>
          <a:xfrm>
            <a:off x="60169" y="5257798"/>
            <a:ext cx="757984" cy="971774"/>
          </a:xfrm>
          <a:prstGeom prst="rect">
            <a:avLst/>
          </a:prstGeom>
        </p:spPr>
      </p:pic>
      <p:pic>
        <p:nvPicPr>
          <p:cNvPr id="23" name="Picture 22">
            <a:extLst>
              <a:ext uri="{FF2B5EF4-FFF2-40B4-BE49-F238E27FC236}">
                <a16:creationId xmlns:a16="http://schemas.microsoft.com/office/drawing/2014/main" id="{F7DDC378-3F46-4AB6-A817-BE95E1C58176}"/>
              </a:ext>
            </a:extLst>
          </p:cNvPr>
          <p:cNvPicPr>
            <a:picLocks noChangeAspect="1"/>
          </p:cNvPicPr>
          <p:nvPr/>
        </p:nvPicPr>
        <p:blipFill rotWithShape="1">
          <a:blip r:embed="rId4"/>
          <a:srcRect l="9049" r="17900"/>
          <a:stretch/>
        </p:blipFill>
        <p:spPr>
          <a:xfrm>
            <a:off x="894353" y="5344808"/>
            <a:ext cx="1241870" cy="871789"/>
          </a:xfrm>
          <a:prstGeom prst="rect">
            <a:avLst/>
          </a:prstGeom>
        </p:spPr>
      </p:pic>
    </p:spTree>
    <p:extLst>
      <p:ext uri="{BB962C8B-B14F-4D97-AF65-F5344CB8AC3E}">
        <p14:creationId xmlns:p14="http://schemas.microsoft.com/office/powerpoint/2010/main" val="16693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32"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circle(out)">
                                      <p:cBhvr>
                                        <p:cTn id="43" dur="20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32"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circle(out)">
                                      <p:cBhvr>
                                        <p:cTn id="48"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0" grpId="0" animBg="1"/>
      <p:bldP spid="21" grpId="0" animBg="1"/>
    </p:bldLst>
  </p:timing>
</p:sld>
</file>

<file path=ppt/theme/theme1.xml><?xml version="1.0" encoding="utf-8"?>
<a:theme xmlns:a="http://schemas.openxmlformats.org/drawingml/2006/main" name="UNAB">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risa">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NAB" id="{1A1C0891-7AC8-4A28-A5B5-BF277B8010C4}" vid="{5C322A45-30BD-4A5E-A7CC-F815D56EC4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UNAB</Template>
  <TotalTime>8234</TotalTime>
  <Words>1303</Words>
  <Application>Microsoft Office PowerPoint</Application>
  <PresentationFormat>On-screen Show (4:3)</PresentationFormat>
  <Paragraphs>126</Paragraphs>
  <Slides>22</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Book Antiqua</vt:lpstr>
      <vt:lpstr>Calibri</vt:lpstr>
      <vt:lpstr>News Gothic MT</vt:lpstr>
      <vt:lpstr>Wingdings</vt:lpstr>
      <vt:lpstr>UNAB</vt:lpstr>
      <vt:lpstr>INB400: Visualización Científica</vt:lpstr>
      <vt:lpstr>La Semana Pasada: Control de Calidad QC</vt:lpstr>
      <vt:lpstr>Practica: Visualización QC</vt:lpstr>
      <vt:lpstr>UCSC Genome Browser</vt:lpstr>
      <vt:lpstr>El ‘Human Genome Project’</vt:lpstr>
      <vt:lpstr>Un Genoma Humano de Referencia</vt:lpstr>
      <vt:lpstr>FASTA</vt:lpstr>
      <vt:lpstr>Visualización del Genoma de Referencia</vt:lpstr>
      <vt:lpstr>Genes y Regiones Exonicas/Intronicas</vt:lpstr>
      <vt:lpstr>OMIM - Variantes Alélicas  (y Otras Anotaciones)</vt:lpstr>
      <vt:lpstr>Polimorfismos en un Solo Nucleótido</vt:lpstr>
      <vt:lpstr>Regiones Conservadas</vt:lpstr>
      <vt:lpstr>Elementos Repetitivos</vt:lpstr>
      <vt:lpstr>Un Track un Poco Especial: Expresión del Gen</vt:lpstr>
      <vt:lpstr>Modular tamaño de Representación</vt:lpstr>
      <vt:lpstr>Guardar como Imagen</vt:lpstr>
      <vt:lpstr>Otras formas de Recuperar Track: Table Browser</vt:lpstr>
      <vt:lpstr>Uso del Genome Browser con BLAT</vt:lpstr>
      <vt:lpstr>    Otras Especies</vt:lpstr>
      <vt:lpstr>¿Y el Genome Reference Consortium (GRC)? ¿Tiene su propia visualización?</vt:lpstr>
      <vt:lpstr>Practica: Track Personalizado 1/2</vt:lpstr>
      <vt:lpstr>Practica: Track Personalizado 2/2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ICF234: Metodología de la Programación</dc:title>
  <dc:creator>Matthieu Miossec</dc:creator>
  <cp:lastModifiedBy>Matthieu Miossec</cp:lastModifiedBy>
  <cp:revision>365</cp:revision>
  <dcterms:created xsi:type="dcterms:W3CDTF">2018-03-12T13:58:30Z</dcterms:created>
  <dcterms:modified xsi:type="dcterms:W3CDTF">2018-05-25T21:42:52Z</dcterms:modified>
</cp:coreProperties>
</file>